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98" r:id="rId4"/>
  </p:sldMasterIdLst>
  <p:notesMasterIdLst>
    <p:notesMasterId r:id="rId22"/>
  </p:notesMasterIdLst>
  <p:sldIdLst>
    <p:sldId id="1199" r:id="rId5"/>
    <p:sldId id="1200" r:id="rId6"/>
    <p:sldId id="258" r:id="rId7"/>
    <p:sldId id="1158" r:id="rId8"/>
    <p:sldId id="1193" r:id="rId9"/>
    <p:sldId id="1178" r:id="rId10"/>
    <p:sldId id="1162" r:id="rId11"/>
    <p:sldId id="1215" r:id="rId12"/>
    <p:sldId id="1218" r:id="rId13"/>
    <p:sldId id="1217" r:id="rId14"/>
    <p:sldId id="1216" r:id="rId15"/>
    <p:sldId id="1222" r:id="rId16"/>
    <p:sldId id="1195" r:id="rId17"/>
    <p:sldId id="1192" r:id="rId18"/>
    <p:sldId id="1220" r:id="rId19"/>
    <p:sldId id="1219" r:id="rId20"/>
    <p:sldId id="1196" r:id="rId21"/>
  </p:sldIdLst>
  <p:sldSz cx="9144000" cy="5143500" type="screen16x9"/>
  <p:notesSz cx="5143500" cy="9144000"/>
  <p:defaultTextStyle>
    <a:defPPr>
      <a:defRPr lang="es-UY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2C3DC"/>
    <a:srgbClr val="1E9399"/>
    <a:srgbClr val="43AEE4"/>
    <a:srgbClr val="000000"/>
    <a:srgbClr val="F69C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190A6F4-DC6E-023F-531F-167AD9B937F2}" v="14" dt="2022-05-20T19:48:51.910"/>
  </p1510:revLst>
</p1510:revInfo>
</file>

<file path=ppt/tableStyles.xml><?xml version="1.0" encoding="utf-8"?>
<a:tblStyleLst xmlns:a="http://schemas.openxmlformats.org/drawingml/2006/main" def="{633ABA36-66E4-B443-4E80-C53DEB7BC033}">
  <a:tblStyle styleId="{633ABA36-66E4-B443-4E80-C53DEB7BC033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>
              <a:solidFill>
                <a:schemeClr val="lt1"/>
              </a:solidFill>
            </a:ln>
          </a:left>
          <a:right>
            <a:ln w="12700">
              <a:solidFill>
                <a:schemeClr val="lt1"/>
              </a:solidFill>
            </a:ln>
          </a:right>
          <a:top>
            <a:ln w="12700">
              <a:solidFill>
                <a:schemeClr val="lt1"/>
              </a:solidFill>
            </a:ln>
          </a:top>
          <a:bottom>
            <a:ln w="12700">
              <a:solidFill>
                <a:schemeClr val="lt1"/>
              </a:solidFill>
            </a:ln>
          </a:bottom>
          <a:insideH>
            <a:ln w="12700">
              <a:solidFill>
                <a:schemeClr val="lt1"/>
              </a:solidFill>
            </a:ln>
          </a:insideH>
          <a:insideV>
            <a:ln w="12700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  <a:fill>
          <a:solidFill>
            <a:schemeClr val="dk1">
              <a:tint val="40000"/>
            </a:schemeClr>
          </a:solidFill>
        </a:fill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prstClr val="black"/>
        </a:fontRef>
        <a:schemeClr val="lt1"/>
      </a:tcTxStyle>
      <a:tcStyle>
        <a:tcBdr>
          <a:bottom>
            <a:ln w="38100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79"/>
    <p:restoredTop sz="82862"/>
  </p:normalViewPr>
  <p:slideViewPr>
    <p:cSldViewPr snapToGrid="0">
      <p:cViewPr varScale="1">
        <p:scale>
          <a:sx n="101" d="100"/>
          <a:sy n="101" d="100"/>
        </p:scale>
        <p:origin x="1074" y="96"/>
      </p:cViewPr>
      <p:guideLst>
        <p:guide orient="horz" pos="2160"/>
        <p:guide pos="2880"/>
      </p:guideLst>
    </p:cSldViewPr>
  </p:slideViewPr>
  <p:notesTextViewPr>
    <p:cViewPr>
      <p:scale>
        <a:sx n="66" d="100"/>
        <a:sy n="66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4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image" Target="../media/image19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image" Target="../media/image19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5EE1B70-AD46-BE40-9A03-DA1E3412DBB5}" type="doc">
      <dgm:prSet loTypeId="urn:microsoft.com/office/officeart/2005/8/layout/vList4" loCatId="" qsTypeId="urn:microsoft.com/office/officeart/2005/8/quickstyle/simple3" qsCatId="simple" csTypeId="urn:microsoft.com/office/officeart/2005/8/colors/accent0_1" csCatId="mainScheme" phldr="1"/>
      <dgm:spPr/>
    </dgm:pt>
    <dgm:pt modelId="{C1687B21-C332-7644-877B-D8681E821B44}">
      <dgm:prSet phldrT="[Texto]" custT="1"/>
      <dgm:spPr/>
      <dgm:t>
        <a:bodyPr/>
        <a:lstStyle/>
        <a:p>
          <a:pPr>
            <a:lnSpc>
              <a:spcPct val="100000"/>
            </a:lnSpc>
            <a:spcAft>
              <a:spcPts val="100"/>
            </a:spcAft>
          </a:pPr>
          <a:r>
            <a:rPr lang="es-ES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</a:rPr>
            <a:t>-</a:t>
          </a:r>
          <a:r>
            <a:rPr lang="es-ES" sz="1400" dirty="0" smtClean="0">
              <a:latin typeface="+mn-lt"/>
            </a:rPr>
            <a:t> </a:t>
          </a:r>
          <a:r>
            <a:rPr lang="es-ES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</a:rPr>
            <a:t>Disminuye </a:t>
          </a:r>
          <a:r>
            <a:rPr lang="es-ES" sz="14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rPr>
            <a:t>la demora de ingreso de la certificación.</a:t>
          </a:r>
        </a:p>
        <a:p>
          <a:pPr>
            <a:lnSpc>
              <a:spcPct val="100000"/>
            </a:lnSpc>
            <a:spcAft>
              <a:spcPts val="100"/>
            </a:spcAft>
          </a:pPr>
          <a:r>
            <a:rPr lang="es-ES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</a:rPr>
            <a:t>- Reduce </a:t>
          </a:r>
          <a:r>
            <a:rPr lang="es-ES" sz="14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rPr>
            <a:t>la necesidad de hacer </a:t>
          </a:r>
          <a:r>
            <a:rPr lang="es-ES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</a:rPr>
            <a:t>trámites </a:t>
          </a:r>
          <a:r>
            <a:rPr lang="es-ES" sz="14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rPr>
            <a:t>presenciales.</a:t>
          </a:r>
        </a:p>
        <a:p>
          <a:pPr>
            <a:lnSpc>
              <a:spcPct val="100000"/>
            </a:lnSpc>
            <a:spcAft>
              <a:spcPts val="100"/>
            </a:spcAft>
          </a:pPr>
          <a:r>
            <a:rPr lang="es-ES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</a:rPr>
            <a:t>- Mejora </a:t>
          </a:r>
          <a:r>
            <a:rPr lang="es-ES" sz="14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rPr>
            <a:t>la información disponible de certificaciones.</a:t>
          </a:r>
        </a:p>
      </dgm:t>
    </dgm:pt>
    <dgm:pt modelId="{6266D6C8-CD8D-4F4D-B13D-6613B3210A71}" type="parTrans" cxnId="{4E99BB72-013B-D84A-B6CF-644F0A1022B6}">
      <dgm:prSet/>
      <dgm:spPr/>
      <dgm:t>
        <a:bodyPr/>
        <a:lstStyle/>
        <a:p>
          <a:endParaRPr lang="es-ES" sz="2400"/>
        </a:p>
      </dgm:t>
    </dgm:pt>
    <dgm:pt modelId="{1E5BA13B-3B2B-3448-9CE7-9E17E9DD24BD}" type="sibTrans" cxnId="{4E99BB72-013B-D84A-B6CF-644F0A1022B6}">
      <dgm:prSet/>
      <dgm:spPr/>
      <dgm:t>
        <a:bodyPr/>
        <a:lstStyle/>
        <a:p>
          <a:endParaRPr lang="es-ES" sz="2400"/>
        </a:p>
      </dgm:t>
    </dgm:pt>
    <dgm:pt modelId="{64284E0B-9B8D-304B-8655-9EDF86A51B96}">
      <dgm:prSet phldrT="[Texto]" custT="1"/>
      <dgm:spPr/>
      <dgm:t>
        <a:bodyPr spcFirstLastPara="0" vert="horz" wrap="square" lIns="68580" tIns="68580" rIns="68580" bIns="68580" numCol="1" spcCol="1270" anchor="ctr" anchorCtr="0"/>
        <a:lstStyle/>
        <a:p>
          <a:pPr marL="0" lvl="0" algn="l" defTabSz="800100">
            <a:lnSpc>
              <a:spcPct val="100000"/>
            </a:lnSpc>
            <a:spcBef>
              <a:spcPct val="0"/>
            </a:spcBef>
            <a:spcAft>
              <a:spcPts val="100"/>
            </a:spcAft>
            <a:buNone/>
          </a:pPr>
          <a:r>
            <a:rPr lang="es-ES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</a:rPr>
            <a:t>- Permite </a:t>
          </a:r>
          <a:r>
            <a:rPr lang="es-ES" sz="14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rPr>
            <a:t>el acceso al historial certificaciones del paciente, TER y condiciones de admisión, aumentando la calidad del acto médico.</a:t>
          </a:r>
        </a:p>
        <a:p>
          <a:pPr marL="0" lvl="0" algn="l" defTabSz="800100">
            <a:lnSpc>
              <a:spcPct val="100000"/>
            </a:lnSpc>
            <a:spcBef>
              <a:spcPct val="0"/>
            </a:spcBef>
            <a:spcAft>
              <a:spcPts val="100"/>
            </a:spcAft>
            <a:buNone/>
          </a:pPr>
          <a:r>
            <a:rPr lang="es-ES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</a:rPr>
            <a:t>- Reduce </a:t>
          </a:r>
          <a:r>
            <a:rPr lang="es-ES" sz="14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rPr>
            <a:t>errores en la transcripción.</a:t>
          </a:r>
        </a:p>
        <a:p>
          <a:pPr marL="0" lvl="0" algn="l" defTabSz="800100">
            <a:lnSpc>
              <a:spcPct val="100000"/>
            </a:lnSpc>
            <a:spcBef>
              <a:spcPct val="0"/>
            </a:spcBef>
            <a:spcAft>
              <a:spcPts val="100"/>
            </a:spcAft>
            <a:buNone/>
          </a:pPr>
          <a:r>
            <a:rPr lang="es-ES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</a:rPr>
            <a:t>- Provee </a:t>
          </a:r>
          <a:r>
            <a:rPr lang="es-ES" sz="14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rPr>
            <a:t>una herramienta para la revisión de la gestión médica. </a:t>
          </a:r>
        </a:p>
      </dgm:t>
    </dgm:pt>
    <dgm:pt modelId="{152FC0CE-D0A5-AA49-943C-2E7C21AB3746}" type="parTrans" cxnId="{4263372A-3FE2-2C44-B86B-A82E48815994}">
      <dgm:prSet/>
      <dgm:spPr/>
      <dgm:t>
        <a:bodyPr/>
        <a:lstStyle/>
        <a:p>
          <a:endParaRPr lang="es-ES" sz="2400"/>
        </a:p>
      </dgm:t>
    </dgm:pt>
    <dgm:pt modelId="{5AF3A80E-126F-5A41-A447-8B3E0E62C016}" type="sibTrans" cxnId="{4263372A-3FE2-2C44-B86B-A82E48815994}">
      <dgm:prSet/>
      <dgm:spPr/>
      <dgm:t>
        <a:bodyPr/>
        <a:lstStyle/>
        <a:p>
          <a:endParaRPr lang="es-ES" sz="2400"/>
        </a:p>
      </dgm:t>
    </dgm:pt>
    <dgm:pt modelId="{CE669DAD-98E3-4443-B21C-087680D6AE56}">
      <dgm:prSet phldrT="[Texto]" custT="1"/>
      <dgm:spPr/>
      <dgm:t>
        <a:bodyPr spcFirstLastPara="0" vert="horz" wrap="square" lIns="68580" tIns="68580" rIns="68580" bIns="68580" numCol="1" spcCol="1270" anchor="ctr" anchorCtr="0"/>
        <a:lstStyle/>
        <a:p>
          <a:pPr marL="0" lvl="0" algn="l" defTabSz="800100">
            <a:lnSpc>
              <a:spcPct val="90000"/>
            </a:lnSpc>
            <a:spcBef>
              <a:spcPct val="0"/>
            </a:spcBef>
            <a:spcAft>
              <a:spcPts val="100"/>
            </a:spcAft>
            <a:buNone/>
          </a:pPr>
          <a:r>
            <a:rPr lang="es-ES" sz="1400" kern="1200" dirty="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rPr>
            <a:t>- Provee </a:t>
          </a:r>
          <a:r>
            <a:rPr lang="es-ES" sz="1400" kern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rPr>
            <a:t>trazabilidad de la información, mejorando la calidad registrada</a:t>
          </a:r>
          <a:r>
            <a:rPr lang="es-ES" sz="1400" kern="1200" dirty="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rPr>
            <a:t>.</a:t>
          </a:r>
          <a:endParaRPr lang="es-ES" sz="1400" kern="1200" dirty="0">
            <a:solidFill>
              <a:schemeClr val="tx1">
                <a:lumMod val="75000"/>
                <a:lumOff val="25000"/>
              </a:schemeClr>
            </a:solidFill>
            <a:latin typeface="+mn-lt"/>
            <a:ea typeface="+mn-ea"/>
            <a:cs typeface="+mn-cs"/>
          </a:endParaRPr>
        </a:p>
      </dgm:t>
    </dgm:pt>
    <dgm:pt modelId="{10F31195-8E1C-3F49-8933-FF09A01864C9}" type="parTrans" cxnId="{7FF04E6A-E484-3F46-9AE8-D87E5C9D572C}">
      <dgm:prSet/>
      <dgm:spPr/>
      <dgm:t>
        <a:bodyPr/>
        <a:lstStyle/>
        <a:p>
          <a:endParaRPr lang="es-ES" sz="2400"/>
        </a:p>
      </dgm:t>
    </dgm:pt>
    <dgm:pt modelId="{E1E6E51B-880D-E64A-B246-D0497E03CECE}" type="sibTrans" cxnId="{7FF04E6A-E484-3F46-9AE8-D87E5C9D572C}">
      <dgm:prSet/>
      <dgm:spPr/>
      <dgm:t>
        <a:bodyPr/>
        <a:lstStyle/>
        <a:p>
          <a:endParaRPr lang="es-ES" sz="2400"/>
        </a:p>
      </dgm:t>
    </dgm:pt>
    <dgm:pt modelId="{65483B53-5C61-8E41-9206-B7A61E39C02A}" type="pres">
      <dgm:prSet presAssocID="{85EE1B70-AD46-BE40-9A03-DA1E3412DBB5}" presName="linear" presStyleCnt="0">
        <dgm:presLayoutVars>
          <dgm:dir/>
          <dgm:resizeHandles val="exact"/>
        </dgm:presLayoutVars>
      </dgm:prSet>
      <dgm:spPr/>
    </dgm:pt>
    <dgm:pt modelId="{4403287E-1703-A64E-BE06-E68AC01082C5}" type="pres">
      <dgm:prSet presAssocID="{C1687B21-C332-7644-877B-D8681E821B44}" presName="comp" presStyleCnt="0"/>
      <dgm:spPr/>
    </dgm:pt>
    <dgm:pt modelId="{BE11034F-1D62-FF41-8E76-D3D3AA602367}" type="pres">
      <dgm:prSet presAssocID="{C1687B21-C332-7644-877B-D8681E821B44}" presName="box" presStyleLbl="node1" presStyleIdx="0" presStyleCnt="3" custScaleY="55846" custLinFactNeighborX="-424" custLinFactNeighborY="846"/>
      <dgm:spPr/>
      <dgm:t>
        <a:bodyPr/>
        <a:lstStyle/>
        <a:p>
          <a:endParaRPr lang="es-UY"/>
        </a:p>
      </dgm:t>
    </dgm:pt>
    <dgm:pt modelId="{50CA15DF-18D5-1E43-8040-D330B8670A94}" type="pres">
      <dgm:prSet presAssocID="{C1687B21-C332-7644-877B-D8681E821B44}" presName="img" presStyleLbl="fgImgPlace1" presStyleIdx="0" presStyleCnt="3" custScaleX="69658" custScaleY="42004" custLinFactNeighborX="-3313" custLinFactNeighborY="-3615"/>
      <dgm:spPr>
        <a:blipFill dpi="0" rotWithShape="1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8015" t="-26920" r="567" b="-16366"/>
          </a:stretch>
        </a:blipFill>
      </dgm:spPr>
    </dgm:pt>
    <dgm:pt modelId="{25F4A375-173F-F84B-B9B1-B299431E199A}" type="pres">
      <dgm:prSet presAssocID="{C1687B21-C332-7644-877B-D8681E821B44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UY"/>
        </a:p>
      </dgm:t>
    </dgm:pt>
    <dgm:pt modelId="{F7DC6F22-9185-614B-9C22-2120E515877D}" type="pres">
      <dgm:prSet presAssocID="{1E5BA13B-3B2B-3448-9CE7-9E17E9DD24BD}" presName="spacer" presStyleCnt="0"/>
      <dgm:spPr/>
    </dgm:pt>
    <dgm:pt modelId="{3E3798B1-1103-8A4B-A1E4-984B9B515ACA}" type="pres">
      <dgm:prSet presAssocID="{64284E0B-9B8D-304B-8655-9EDF86A51B96}" presName="comp" presStyleCnt="0"/>
      <dgm:spPr/>
    </dgm:pt>
    <dgm:pt modelId="{5B6BB5D6-41DE-D945-9EB7-8371438FB726}" type="pres">
      <dgm:prSet presAssocID="{64284E0B-9B8D-304B-8655-9EDF86A51B96}" presName="box" presStyleLbl="node1" presStyleIdx="1" presStyleCnt="3" custScaleY="63561" custLinFactNeighborX="713" custLinFactNeighborY="-4300"/>
      <dgm:spPr>
        <a:xfrm>
          <a:off x="0" y="1418268"/>
          <a:ext cx="7585054" cy="1289335"/>
        </a:xfrm>
        <a:prstGeom prst="roundRect">
          <a:avLst>
            <a:gd name="adj" fmla="val 10000"/>
          </a:avLst>
        </a:prstGeom>
      </dgm:spPr>
      <dgm:t>
        <a:bodyPr/>
        <a:lstStyle/>
        <a:p>
          <a:endParaRPr lang="es-UY"/>
        </a:p>
      </dgm:t>
    </dgm:pt>
    <dgm:pt modelId="{6429A75A-ACD4-3340-902A-624986AEDDDF}" type="pres">
      <dgm:prSet presAssocID="{64284E0B-9B8D-304B-8655-9EDF86A51B96}" presName="img" presStyleLbl="fgImgPlace1" presStyleIdx="1" presStyleCnt="3" custScaleX="69819" custScaleY="45361" custLinFactNeighborX="-8292" custLinFactNeighborY="-15063"/>
      <dgm:spPr>
        <a:blipFill dpi="0" rotWithShape="1"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2417" b="-59583"/>
          </a:stretch>
        </a:blipFill>
      </dgm:spPr>
    </dgm:pt>
    <dgm:pt modelId="{788AB7F7-FE8D-914A-BA88-8ECABBFB20F7}" type="pres">
      <dgm:prSet presAssocID="{64284E0B-9B8D-304B-8655-9EDF86A51B96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UY"/>
        </a:p>
      </dgm:t>
    </dgm:pt>
    <dgm:pt modelId="{82862BBF-020B-4147-83D6-BA35ECD6DE68}" type="pres">
      <dgm:prSet presAssocID="{5AF3A80E-126F-5A41-A447-8B3E0E62C016}" presName="spacer" presStyleCnt="0"/>
      <dgm:spPr/>
    </dgm:pt>
    <dgm:pt modelId="{18641B63-E53E-DC4E-B75B-BF31A17780A3}" type="pres">
      <dgm:prSet presAssocID="{CE669DAD-98E3-4443-B21C-087680D6AE56}" presName="comp" presStyleCnt="0"/>
      <dgm:spPr/>
    </dgm:pt>
    <dgm:pt modelId="{F7F99ECF-2CAE-1A42-938E-0777373BABA2}" type="pres">
      <dgm:prSet presAssocID="{CE669DAD-98E3-4443-B21C-087680D6AE56}" presName="box" presStyleLbl="node1" presStyleIdx="2" presStyleCnt="3" custScaleY="34434" custLinFactNeighborY="-9140"/>
      <dgm:spPr>
        <a:xfrm>
          <a:off x="0" y="2836537"/>
          <a:ext cx="7585054" cy="1289335"/>
        </a:xfrm>
        <a:prstGeom prst="roundRect">
          <a:avLst>
            <a:gd name="adj" fmla="val 10000"/>
          </a:avLst>
        </a:prstGeom>
      </dgm:spPr>
      <dgm:t>
        <a:bodyPr/>
        <a:lstStyle/>
        <a:p>
          <a:endParaRPr lang="es-UY"/>
        </a:p>
      </dgm:t>
    </dgm:pt>
    <dgm:pt modelId="{9833F0A3-693D-D148-B800-2727E2644E79}" type="pres">
      <dgm:prSet presAssocID="{CE669DAD-98E3-4443-B21C-087680D6AE56}" presName="img" presStyleLbl="fgImgPlace1" presStyleIdx="2" presStyleCnt="3" custScaleX="70977" custScaleY="47514" custLinFactNeighborX="-2558" custLinFactNeighborY="-14577"/>
      <dgm:spPr>
        <a:blipFill dpi="0" rotWithShape="1"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50" t="23798" r="-15016" b="-23067"/>
          </a:stretch>
        </a:blipFill>
      </dgm:spPr>
    </dgm:pt>
    <dgm:pt modelId="{32E60AE3-6A06-1F45-BE8F-04EB3AEC24D9}" type="pres">
      <dgm:prSet presAssocID="{CE669DAD-98E3-4443-B21C-087680D6AE56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UY"/>
        </a:p>
      </dgm:t>
    </dgm:pt>
  </dgm:ptLst>
  <dgm:cxnLst>
    <dgm:cxn modelId="{729680ED-4CBA-459A-AAD1-6A69D7C2ABDD}" type="presOf" srcId="{C1687B21-C332-7644-877B-D8681E821B44}" destId="{BE11034F-1D62-FF41-8E76-D3D3AA602367}" srcOrd="0" destOrd="0" presId="urn:microsoft.com/office/officeart/2005/8/layout/vList4"/>
    <dgm:cxn modelId="{2FBF2E3F-BB66-4632-93EA-BE0ACC5BDBCE}" type="presOf" srcId="{CE669DAD-98E3-4443-B21C-087680D6AE56}" destId="{F7F99ECF-2CAE-1A42-938E-0777373BABA2}" srcOrd="0" destOrd="0" presId="urn:microsoft.com/office/officeart/2005/8/layout/vList4"/>
    <dgm:cxn modelId="{4263372A-3FE2-2C44-B86B-A82E48815994}" srcId="{85EE1B70-AD46-BE40-9A03-DA1E3412DBB5}" destId="{64284E0B-9B8D-304B-8655-9EDF86A51B96}" srcOrd="1" destOrd="0" parTransId="{152FC0CE-D0A5-AA49-943C-2E7C21AB3746}" sibTransId="{5AF3A80E-126F-5A41-A447-8B3E0E62C016}"/>
    <dgm:cxn modelId="{7C49C2CD-57CF-4396-84BB-57FCE4DC1829}" type="presOf" srcId="{64284E0B-9B8D-304B-8655-9EDF86A51B96}" destId="{5B6BB5D6-41DE-D945-9EB7-8371438FB726}" srcOrd="0" destOrd="0" presId="urn:microsoft.com/office/officeart/2005/8/layout/vList4"/>
    <dgm:cxn modelId="{C47AEC71-27B4-4890-BE75-6E8FEB36EC2B}" type="presOf" srcId="{C1687B21-C332-7644-877B-D8681E821B44}" destId="{25F4A375-173F-F84B-B9B1-B299431E199A}" srcOrd="1" destOrd="0" presId="urn:microsoft.com/office/officeart/2005/8/layout/vList4"/>
    <dgm:cxn modelId="{7FF04E6A-E484-3F46-9AE8-D87E5C9D572C}" srcId="{85EE1B70-AD46-BE40-9A03-DA1E3412DBB5}" destId="{CE669DAD-98E3-4443-B21C-087680D6AE56}" srcOrd="2" destOrd="0" parTransId="{10F31195-8E1C-3F49-8933-FF09A01864C9}" sibTransId="{E1E6E51B-880D-E64A-B246-D0497E03CECE}"/>
    <dgm:cxn modelId="{D89C3BD7-243C-41A5-BDA2-664F17E1DBC7}" type="presOf" srcId="{85EE1B70-AD46-BE40-9A03-DA1E3412DBB5}" destId="{65483B53-5C61-8E41-9206-B7A61E39C02A}" srcOrd="0" destOrd="0" presId="urn:microsoft.com/office/officeart/2005/8/layout/vList4"/>
    <dgm:cxn modelId="{10C87492-881F-47CC-AFA4-C489D21B7421}" type="presOf" srcId="{64284E0B-9B8D-304B-8655-9EDF86A51B96}" destId="{788AB7F7-FE8D-914A-BA88-8ECABBFB20F7}" srcOrd="1" destOrd="0" presId="urn:microsoft.com/office/officeart/2005/8/layout/vList4"/>
    <dgm:cxn modelId="{4E99BB72-013B-D84A-B6CF-644F0A1022B6}" srcId="{85EE1B70-AD46-BE40-9A03-DA1E3412DBB5}" destId="{C1687B21-C332-7644-877B-D8681E821B44}" srcOrd="0" destOrd="0" parTransId="{6266D6C8-CD8D-4F4D-B13D-6613B3210A71}" sibTransId="{1E5BA13B-3B2B-3448-9CE7-9E17E9DD24BD}"/>
    <dgm:cxn modelId="{616C00FE-960F-44CD-9CF9-1F38E13488B2}" type="presOf" srcId="{CE669DAD-98E3-4443-B21C-087680D6AE56}" destId="{32E60AE3-6A06-1F45-BE8F-04EB3AEC24D9}" srcOrd="1" destOrd="0" presId="urn:microsoft.com/office/officeart/2005/8/layout/vList4"/>
    <dgm:cxn modelId="{106F3F72-F337-4AFE-964B-3D7EE7106295}" type="presParOf" srcId="{65483B53-5C61-8E41-9206-B7A61E39C02A}" destId="{4403287E-1703-A64E-BE06-E68AC01082C5}" srcOrd="0" destOrd="0" presId="urn:microsoft.com/office/officeart/2005/8/layout/vList4"/>
    <dgm:cxn modelId="{5A30F788-90B9-472D-8820-215DBE59DCCF}" type="presParOf" srcId="{4403287E-1703-A64E-BE06-E68AC01082C5}" destId="{BE11034F-1D62-FF41-8E76-D3D3AA602367}" srcOrd="0" destOrd="0" presId="urn:microsoft.com/office/officeart/2005/8/layout/vList4"/>
    <dgm:cxn modelId="{3151FCEF-07C0-41F7-A5B0-4C885FE53679}" type="presParOf" srcId="{4403287E-1703-A64E-BE06-E68AC01082C5}" destId="{50CA15DF-18D5-1E43-8040-D330B8670A94}" srcOrd="1" destOrd="0" presId="urn:microsoft.com/office/officeart/2005/8/layout/vList4"/>
    <dgm:cxn modelId="{6C75C338-2DCD-4753-81DC-4A5ED6F60191}" type="presParOf" srcId="{4403287E-1703-A64E-BE06-E68AC01082C5}" destId="{25F4A375-173F-F84B-B9B1-B299431E199A}" srcOrd="2" destOrd="0" presId="urn:microsoft.com/office/officeart/2005/8/layout/vList4"/>
    <dgm:cxn modelId="{129F982C-72C7-490E-AEC8-851630EB3EB4}" type="presParOf" srcId="{65483B53-5C61-8E41-9206-B7A61E39C02A}" destId="{F7DC6F22-9185-614B-9C22-2120E515877D}" srcOrd="1" destOrd="0" presId="urn:microsoft.com/office/officeart/2005/8/layout/vList4"/>
    <dgm:cxn modelId="{D8293975-5DEB-4639-85C7-18098D584023}" type="presParOf" srcId="{65483B53-5C61-8E41-9206-B7A61E39C02A}" destId="{3E3798B1-1103-8A4B-A1E4-984B9B515ACA}" srcOrd="2" destOrd="0" presId="urn:microsoft.com/office/officeart/2005/8/layout/vList4"/>
    <dgm:cxn modelId="{EA6C64CF-DCC6-44DB-84C2-258CF206E88C}" type="presParOf" srcId="{3E3798B1-1103-8A4B-A1E4-984B9B515ACA}" destId="{5B6BB5D6-41DE-D945-9EB7-8371438FB726}" srcOrd="0" destOrd="0" presId="urn:microsoft.com/office/officeart/2005/8/layout/vList4"/>
    <dgm:cxn modelId="{BD6DCAF5-76CF-419B-BA97-1B6C9DDCEDC3}" type="presParOf" srcId="{3E3798B1-1103-8A4B-A1E4-984B9B515ACA}" destId="{6429A75A-ACD4-3340-902A-624986AEDDDF}" srcOrd="1" destOrd="0" presId="urn:microsoft.com/office/officeart/2005/8/layout/vList4"/>
    <dgm:cxn modelId="{4F621B4F-4E66-4F70-9866-C3B34D2DF793}" type="presParOf" srcId="{3E3798B1-1103-8A4B-A1E4-984B9B515ACA}" destId="{788AB7F7-FE8D-914A-BA88-8ECABBFB20F7}" srcOrd="2" destOrd="0" presId="urn:microsoft.com/office/officeart/2005/8/layout/vList4"/>
    <dgm:cxn modelId="{8AEC803E-A2CC-4BB0-8011-068CAE6E5F22}" type="presParOf" srcId="{65483B53-5C61-8E41-9206-B7A61E39C02A}" destId="{82862BBF-020B-4147-83D6-BA35ECD6DE68}" srcOrd="3" destOrd="0" presId="urn:microsoft.com/office/officeart/2005/8/layout/vList4"/>
    <dgm:cxn modelId="{0CA79A0E-ECD1-4158-9009-79CBFBFA7011}" type="presParOf" srcId="{65483B53-5C61-8E41-9206-B7A61E39C02A}" destId="{18641B63-E53E-DC4E-B75B-BF31A17780A3}" srcOrd="4" destOrd="0" presId="urn:microsoft.com/office/officeart/2005/8/layout/vList4"/>
    <dgm:cxn modelId="{F35F9683-9905-4907-A4B4-428A1123A8BE}" type="presParOf" srcId="{18641B63-E53E-DC4E-B75B-BF31A17780A3}" destId="{F7F99ECF-2CAE-1A42-938E-0777373BABA2}" srcOrd="0" destOrd="0" presId="urn:microsoft.com/office/officeart/2005/8/layout/vList4"/>
    <dgm:cxn modelId="{D1BEC312-01DA-4695-AD2C-33B31669F201}" type="presParOf" srcId="{18641B63-E53E-DC4E-B75B-BF31A17780A3}" destId="{9833F0A3-693D-D148-B800-2727E2644E79}" srcOrd="1" destOrd="0" presId="urn:microsoft.com/office/officeart/2005/8/layout/vList4"/>
    <dgm:cxn modelId="{C4B5565C-82BF-4B10-BD74-74F905C83091}" type="presParOf" srcId="{18641B63-E53E-DC4E-B75B-BF31A17780A3}" destId="{32E60AE3-6A06-1F45-BE8F-04EB3AEC24D9}" srcOrd="2" destOrd="0" presId="urn:microsoft.com/office/officeart/2005/8/layout/vList4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11034F-1D62-FF41-8E76-D3D3AA602367}">
      <dsp:nvSpPr>
        <dsp:cNvPr id="0" name=""/>
        <dsp:cNvSpPr/>
      </dsp:nvSpPr>
      <dsp:spPr>
        <a:xfrm>
          <a:off x="0" y="18945"/>
          <a:ext cx="8485154" cy="125062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5000"/>
                <a:shade val="92000"/>
                <a:satMod val="130000"/>
              </a:schemeClr>
            </a:gs>
            <a:gs pos="45000">
              <a:schemeClr val="lt1">
                <a:hueOff val="0"/>
                <a:satOff val="0"/>
                <a:lumOff val="0"/>
                <a:alphaOff val="0"/>
                <a:tint val="60000"/>
                <a:shade val="99000"/>
                <a:satMod val="12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100000"/>
            </a:lnSpc>
            <a:spcBef>
              <a:spcPct val="0"/>
            </a:spcBef>
            <a:spcAft>
              <a:spcPts val="100"/>
            </a:spcAft>
          </a:pPr>
          <a:r>
            <a:rPr lang="es-ES" sz="1400" kern="1200" dirty="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</a:rPr>
            <a:t>-</a:t>
          </a:r>
          <a:r>
            <a:rPr lang="es-ES" sz="1400" kern="1200" dirty="0" smtClean="0">
              <a:latin typeface="+mn-lt"/>
            </a:rPr>
            <a:t> </a:t>
          </a:r>
          <a:r>
            <a:rPr lang="es-ES" sz="1400" kern="1200" dirty="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</a:rPr>
            <a:t>Disminuye </a:t>
          </a:r>
          <a:r>
            <a:rPr lang="es-ES" sz="1400" kern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rPr>
            <a:t>la demora de ingreso de la certificación.</a:t>
          </a:r>
        </a:p>
        <a:p>
          <a:pPr lvl="0" algn="l" defTabSz="622300">
            <a:lnSpc>
              <a:spcPct val="100000"/>
            </a:lnSpc>
            <a:spcBef>
              <a:spcPct val="0"/>
            </a:spcBef>
            <a:spcAft>
              <a:spcPts val="100"/>
            </a:spcAft>
          </a:pPr>
          <a:r>
            <a:rPr lang="es-ES" sz="1400" kern="1200" dirty="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</a:rPr>
            <a:t>- Reduce </a:t>
          </a:r>
          <a:r>
            <a:rPr lang="es-ES" sz="1400" kern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rPr>
            <a:t>la necesidad de hacer </a:t>
          </a:r>
          <a:r>
            <a:rPr lang="es-ES" sz="1400" kern="1200" dirty="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</a:rPr>
            <a:t>trámites </a:t>
          </a:r>
          <a:r>
            <a:rPr lang="es-ES" sz="1400" kern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rPr>
            <a:t>presenciales.</a:t>
          </a:r>
        </a:p>
        <a:p>
          <a:pPr lvl="0" algn="l" defTabSz="622300">
            <a:lnSpc>
              <a:spcPct val="100000"/>
            </a:lnSpc>
            <a:spcBef>
              <a:spcPct val="0"/>
            </a:spcBef>
            <a:spcAft>
              <a:spcPts val="100"/>
            </a:spcAft>
          </a:pPr>
          <a:r>
            <a:rPr lang="es-ES" sz="1400" kern="1200" dirty="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</a:rPr>
            <a:t>- Mejora </a:t>
          </a:r>
          <a:r>
            <a:rPr lang="es-ES" sz="1400" kern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rPr>
            <a:t>la información disponible de certificaciones.</a:t>
          </a:r>
        </a:p>
      </dsp:txBody>
      <dsp:txXfrm>
        <a:off x="1920972" y="18945"/>
        <a:ext cx="6564181" cy="1250622"/>
      </dsp:txXfrm>
    </dsp:sp>
    <dsp:sp modelId="{50CA15DF-18D5-1E43-8040-D330B8670A94}">
      <dsp:nvSpPr>
        <dsp:cNvPr id="0" name=""/>
        <dsp:cNvSpPr/>
      </dsp:nvSpPr>
      <dsp:spPr>
        <a:xfrm>
          <a:off x="425175" y="184290"/>
          <a:ext cx="1182117" cy="752514"/>
        </a:xfrm>
        <a:prstGeom prst="roundRect">
          <a:avLst>
            <a:gd name="adj" fmla="val 10000"/>
          </a:avLst>
        </a:prstGeom>
        <a:blipFill dpi="0" rotWithShape="1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8015" t="-26920" r="567" b="-16366"/>
          </a:stretch>
        </a:blip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5B6BB5D6-41DE-D945-9EB7-8371438FB726}">
      <dsp:nvSpPr>
        <dsp:cNvPr id="0" name=""/>
        <dsp:cNvSpPr/>
      </dsp:nvSpPr>
      <dsp:spPr>
        <a:xfrm>
          <a:off x="0" y="1378269"/>
          <a:ext cx="8485154" cy="142339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5000"/>
                <a:shade val="92000"/>
                <a:satMod val="130000"/>
              </a:schemeClr>
            </a:gs>
            <a:gs pos="45000">
              <a:schemeClr val="lt1">
                <a:hueOff val="0"/>
                <a:satOff val="0"/>
                <a:lumOff val="0"/>
                <a:alphaOff val="0"/>
                <a:tint val="60000"/>
                <a:shade val="99000"/>
                <a:satMod val="12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algn="l" defTabSz="800100">
            <a:lnSpc>
              <a:spcPct val="100000"/>
            </a:lnSpc>
            <a:spcBef>
              <a:spcPct val="0"/>
            </a:spcBef>
            <a:spcAft>
              <a:spcPts val="100"/>
            </a:spcAft>
            <a:buNone/>
          </a:pPr>
          <a:r>
            <a:rPr lang="es-ES" sz="1400" kern="1200" dirty="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</a:rPr>
            <a:t>- Permite </a:t>
          </a:r>
          <a:r>
            <a:rPr lang="es-ES" sz="1400" kern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rPr>
            <a:t>el acceso al historial certificaciones del paciente, TER y condiciones de admisión, aumentando la calidad del acto médico.</a:t>
          </a:r>
        </a:p>
        <a:p>
          <a:pPr marL="0" lvl="0" algn="l" defTabSz="800100">
            <a:lnSpc>
              <a:spcPct val="100000"/>
            </a:lnSpc>
            <a:spcBef>
              <a:spcPct val="0"/>
            </a:spcBef>
            <a:spcAft>
              <a:spcPts val="100"/>
            </a:spcAft>
            <a:buNone/>
          </a:pPr>
          <a:r>
            <a:rPr lang="es-ES" sz="1400" kern="1200" dirty="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</a:rPr>
            <a:t>- Reduce </a:t>
          </a:r>
          <a:r>
            <a:rPr lang="es-ES" sz="1400" kern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rPr>
            <a:t>errores en la transcripción.</a:t>
          </a:r>
        </a:p>
        <a:p>
          <a:pPr marL="0" lvl="0" algn="l" defTabSz="800100">
            <a:lnSpc>
              <a:spcPct val="100000"/>
            </a:lnSpc>
            <a:spcBef>
              <a:spcPct val="0"/>
            </a:spcBef>
            <a:spcAft>
              <a:spcPts val="100"/>
            </a:spcAft>
            <a:buNone/>
          </a:pPr>
          <a:r>
            <a:rPr lang="es-ES" sz="1400" kern="1200" dirty="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</a:rPr>
            <a:t>- Provee </a:t>
          </a:r>
          <a:r>
            <a:rPr lang="es-ES" sz="1400" kern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rPr>
            <a:t>una herramienta para la revisión de la gestión médica. </a:t>
          </a:r>
        </a:p>
      </dsp:txBody>
      <dsp:txXfrm>
        <a:off x="1920972" y="1378269"/>
        <a:ext cx="6564181" cy="1423393"/>
      </dsp:txXfrm>
    </dsp:sp>
    <dsp:sp modelId="{6429A75A-ACD4-3340-902A-624986AEDDDF}">
      <dsp:nvSpPr>
        <dsp:cNvPr id="0" name=""/>
        <dsp:cNvSpPr/>
      </dsp:nvSpPr>
      <dsp:spPr>
        <a:xfrm>
          <a:off x="339313" y="1510074"/>
          <a:ext cx="1184849" cy="812656"/>
        </a:xfrm>
        <a:prstGeom prst="roundRect">
          <a:avLst>
            <a:gd name="adj" fmla="val 10000"/>
          </a:avLst>
        </a:prstGeom>
        <a:blipFill dpi="0" rotWithShape="1"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2417" b="-59583"/>
          </a:stretch>
        </a:blip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7F99ECF-2CAE-1A42-938E-0777373BABA2}">
      <dsp:nvSpPr>
        <dsp:cNvPr id="0" name=""/>
        <dsp:cNvSpPr/>
      </dsp:nvSpPr>
      <dsp:spPr>
        <a:xfrm>
          <a:off x="0" y="2957270"/>
          <a:ext cx="8485154" cy="77111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5000"/>
                <a:shade val="92000"/>
                <a:satMod val="130000"/>
              </a:schemeClr>
            </a:gs>
            <a:gs pos="45000">
              <a:schemeClr val="lt1">
                <a:hueOff val="0"/>
                <a:satOff val="0"/>
                <a:lumOff val="0"/>
                <a:alphaOff val="0"/>
                <a:tint val="60000"/>
                <a:shade val="99000"/>
                <a:satMod val="12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algn="l" defTabSz="800100">
            <a:lnSpc>
              <a:spcPct val="90000"/>
            </a:lnSpc>
            <a:spcBef>
              <a:spcPct val="0"/>
            </a:spcBef>
            <a:spcAft>
              <a:spcPts val="100"/>
            </a:spcAft>
            <a:buNone/>
          </a:pPr>
          <a:r>
            <a:rPr lang="es-ES" sz="1400" kern="1200" dirty="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rPr>
            <a:t>- Provee </a:t>
          </a:r>
          <a:r>
            <a:rPr lang="es-ES" sz="1400" kern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rPr>
            <a:t>trazabilidad de la información, mejorando la calidad registrada</a:t>
          </a:r>
          <a:r>
            <a:rPr lang="es-ES" sz="1400" kern="1200" dirty="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rPr>
            <a:t>.</a:t>
          </a:r>
          <a:endParaRPr lang="es-ES" sz="1400" kern="1200" dirty="0">
            <a:solidFill>
              <a:schemeClr val="tx1">
                <a:lumMod val="75000"/>
                <a:lumOff val="25000"/>
              </a:schemeClr>
            </a:solidFill>
            <a:latin typeface="+mn-lt"/>
            <a:ea typeface="+mn-ea"/>
            <a:cs typeface="+mn-cs"/>
          </a:endParaRPr>
        </a:p>
      </dsp:txBody>
      <dsp:txXfrm>
        <a:off x="1920972" y="2957270"/>
        <a:ext cx="6564181" cy="771119"/>
      </dsp:txXfrm>
    </dsp:sp>
    <dsp:sp modelId="{9833F0A3-693D-D148-B800-2727E2644E79}">
      <dsp:nvSpPr>
        <dsp:cNvPr id="0" name=""/>
        <dsp:cNvSpPr/>
      </dsp:nvSpPr>
      <dsp:spPr>
        <a:xfrm>
          <a:off x="426795" y="2860747"/>
          <a:ext cx="1204501" cy="851227"/>
        </a:xfrm>
        <a:prstGeom prst="roundRect">
          <a:avLst>
            <a:gd name="adj" fmla="val 10000"/>
          </a:avLst>
        </a:prstGeom>
        <a:blipFill dpi="0" rotWithShape="1"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50" t="23798" r="-15016" b="-23067"/>
          </a:stretch>
        </a:blip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22885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UY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2913063" y="0"/>
            <a:ext cx="222885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9E3283-338C-7843-9AAB-5BAE8D2EC86E}" type="datetimeFigureOut">
              <a:rPr lang="es-UY" smtClean="0"/>
              <a:t>9/6/2022</a:t>
            </a:fld>
            <a:endParaRPr lang="es-UY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-17145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UY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514350" y="4400550"/>
            <a:ext cx="41148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22885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UY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2913063" y="8685213"/>
            <a:ext cx="222885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2CDBA9-47EB-724B-A61D-D340C681423F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7685182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UY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2CDBA9-47EB-724B-A61D-D340C681423F}" type="slidenum">
              <a:rPr lang="es-UY" smtClean="0"/>
              <a:t>2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42909616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9d9c315bb6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9d9c315bb6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6950650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9d9c315bb6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9d9c315bb6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577781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9d9c315bb6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9d9c315bb6_0_22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s-ES" sz="1800" b="1" dirty="0"/>
          </a:p>
        </p:txBody>
      </p:sp>
    </p:spTree>
    <p:extLst>
      <p:ext uri="{BB962C8B-B14F-4D97-AF65-F5344CB8AC3E}">
        <p14:creationId xmlns:p14="http://schemas.microsoft.com/office/powerpoint/2010/main" val="6321118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9d9c315bb6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9d9c315bb6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2690188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b="1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2CDBA9-47EB-724B-A61D-D340C681423F}" type="slidenum">
              <a:rPr lang="es-UY" smtClean="0"/>
              <a:t>15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46982649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b="1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2CDBA9-47EB-724B-A61D-D340C681423F}" type="slidenum">
              <a:rPr lang="es-UY" smtClean="0"/>
              <a:t>16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41057541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9d9c315bb6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9d9c315bb6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473009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9d9c315bb6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9d9c315bb6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0903846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9d9c315bb6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9d9c315bb6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s-UY" baseline="0" dirty="0"/>
          </a:p>
        </p:txBody>
      </p:sp>
    </p:spTree>
    <p:extLst>
      <p:ext uri="{BB962C8B-B14F-4D97-AF65-F5344CB8AC3E}">
        <p14:creationId xmlns:p14="http://schemas.microsoft.com/office/powerpoint/2010/main" val="1824746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9d9c315bb6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9d9c315bb6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8379960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9d9c315bb6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9d9c315bb6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s-UY" baseline="0" dirty="0"/>
          </a:p>
        </p:txBody>
      </p:sp>
    </p:spTree>
    <p:extLst>
      <p:ext uri="{BB962C8B-B14F-4D97-AF65-F5344CB8AC3E}">
        <p14:creationId xmlns:p14="http://schemas.microsoft.com/office/powerpoint/2010/main" val="17275614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9d9c315bb6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9d9c315bb6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024531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9d9c315bb6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9d9c315bb6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931995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9d9c315bb6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9d9c315bb6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857937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569214"/>
            <a:ext cx="7543800" cy="1858517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4800" spc="-38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0872" y="3535946"/>
            <a:ext cx="7543800" cy="992769"/>
          </a:xfrm>
        </p:spPr>
        <p:txBody>
          <a:bodyPr lIns="91440" rIns="91440">
            <a:normAutofit/>
          </a:bodyPr>
          <a:lstStyle>
            <a:lvl1pPr marL="0" indent="0" algn="r">
              <a:buNone/>
              <a:defRPr sz="1800" cap="all" spc="150" baseline="0">
                <a:solidFill>
                  <a:schemeClr val="tx2"/>
                </a:solidFill>
                <a:latin typeface="+mj-lt"/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smtClean="0"/>
              <a:t>6/9/2022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/>
          </a:p>
        </p:txBody>
      </p:sp>
      <p:cxnSp>
        <p:nvCxnSpPr>
          <p:cNvPr id="9" name="Straight Connector 8"/>
          <p:cNvCxnSpPr>
            <a:cxnSpLocks/>
          </p:cNvCxnSpPr>
          <p:nvPr/>
        </p:nvCxnSpPr>
        <p:spPr>
          <a:xfrm>
            <a:off x="1043608" y="3219822"/>
            <a:ext cx="754380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agen 9">
            <a:extLst>
              <a:ext uri="{FF2B5EF4-FFF2-40B4-BE49-F238E27FC236}">
                <a16:creationId xmlns:a16="http://schemas.microsoft.com/office/drawing/2014/main" xmlns="" id="{FD6ABADE-C9C0-EC46-F28D-DFB2AFB0EE8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041" t="86003"/>
          <a:stretch/>
        </p:blipFill>
        <p:spPr>
          <a:xfrm>
            <a:off x="5276668" y="4558377"/>
            <a:ext cx="3867332" cy="550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3572617"/>
      </p:ext>
    </p:extLst>
  </p:cSld>
  <p:clrMapOvr>
    <a:masterClrMapping/>
  </p:clrMapOvr>
  <p:hf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E46DF5-3FCD-4536-B50B-70A757EA1A15}" type="datetimeFigureOut">
              <a:rPr lang="es-UY" smtClean="0"/>
              <a:t>9/6/2022</a:t>
            </a:fld>
            <a:endParaRPr lang="es-U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U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37354A-B633-4152-937B-4F061675F730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055071535"/>
      </p:ext>
    </p:extLst>
  </p:cSld>
  <p:clrMapOvr>
    <a:masterClrMapping/>
  </p:clrMapOvr>
  <p:hf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09226"/>
            <a:ext cx="1971675" cy="4319924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09226"/>
            <a:ext cx="5800725" cy="4319924"/>
          </a:xfrm>
        </p:spPr>
        <p:txBody>
          <a:bodyPr vert="eaVert" lIns="45720" tIns="0" rIns="45720" bIns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E46DF5-3FCD-4536-B50B-70A757EA1A15}" type="datetimeFigureOut">
              <a:rPr lang="es-UY" smtClean="0"/>
              <a:t>9/6/2022</a:t>
            </a:fld>
            <a:endParaRPr lang="es-U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U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37354A-B633-4152-937B-4F061675F730}" type="slidenum">
              <a:rPr lang="es-UY" smtClean="0"/>
              <a:t>‹Nº›</a:t>
            </a:fld>
            <a:endParaRPr lang="es-UY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xmlns="" id="{596EB656-32B5-6078-8E9A-128AC44D532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9932" y="4504248"/>
            <a:ext cx="1723836" cy="479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0632335"/>
      </p:ext>
    </p:extLst>
  </p:cSld>
  <p:clrMapOvr>
    <a:masterClrMapping/>
  </p:clrMapOvr>
  <p:hf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userDrawn="1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771450" y="1152475"/>
            <a:ext cx="3709800" cy="357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 sz="1400"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 sz="1400"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 sz="1400"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 sz="1400"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 sz="1400"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 sz="1400"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 sz="1400"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 sz="14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787550" y="1152475"/>
            <a:ext cx="3823200" cy="357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 sz="1400"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 sz="1400"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 sz="1400"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 sz="1400"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 sz="1400"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 sz="1400"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 sz="1400"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 sz="14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624F5A17-1A07-BCC4-58C1-FC86A0D796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3977875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67544" y="1491630"/>
            <a:ext cx="7876356" cy="3240359"/>
          </a:xfrm>
        </p:spPr>
        <p:txBody>
          <a:bodyPr/>
          <a:lstStyle>
            <a:lvl1pPr marL="68580" indent="-68580">
              <a:buSzPct val="80000"/>
              <a:buFont typeface="Wingdings" panose="05000000000000000000" pitchFamily="2" charset="2"/>
              <a:buChar char="q"/>
              <a:defRPr/>
            </a:lvl1pPr>
          </a:lstStyle>
          <a:p>
            <a:pPr lvl="0"/>
            <a:r>
              <a:rPr lang="es-ES"/>
              <a:t> 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smtClean="0"/>
              <a:t>6/9/2022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‹Nº›</a:t>
            </a:fld>
            <a:endParaRPr lang="en-US"/>
          </a:p>
        </p:txBody>
      </p:sp>
      <p:sp>
        <p:nvSpPr>
          <p:cNvPr id="10" name="Título 9">
            <a:extLst>
              <a:ext uri="{FF2B5EF4-FFF2-40B4-BE49-F238E27FC236}">
                <a16:creationId xmlns:a16="http://schemas.microsoft.com/office/drawing/2014/main" xmlns="" id="{6085B011-A517-1BB4-38D4-1E86DE35CD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221471099"/>
      </p:ext>
    </p:extLst>
  </p:cSld>
  <p:clrMapOvr>
    <a:masterClrMapping/>
  </p:clrMapOvr>
  <p:hf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69214"/>
            <a:ext cx="7543800" cy="267462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6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3339846"/>
            <a:ext cx="7543800" cy="85725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1800" cap="all" spc="150" baseline="0">
                <a:solidFill>
                  <a:schemeClr val="tx2"/>
                </a:solidFill>
                <a:latin typeface="+mj-lt"/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E46DF5-3FCD-4536-B50B-70A757EA1A15}" type="datetimeFigureOut">
              <a:rPr lang="es-UY" smtClean="0"/>
              <a:t>9/6/2022</a:t>
            </a:fld>
            <a:endParaRPr lang="es-U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U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37354A-B633-4152-937B-4F061675F730}" type="slidenum">
              <a:rPr lang="es-UY" smtClean="0"/>
              <a:t>‹Nº›</a:t>
            </a:fld>
            <a:endParaRPr lang="es-UY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325755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agen 9">
            <a:extLst>
              <a:ext uri="{FF2B5EF4-FFF2-40B4-BE49-F238E27FC236}">
                <a16:creationId xmlns:a16="http://schemas.microsoft.com/office/drawing/2014/main" xmlns="" id="{EDD13596-8903-31D4-9F58-BF7862009A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9932" y="4504248"/>
            <a:ext cx="1723836" cy="479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197022"/>
      </p:ext>
    </p:extLst>
  </p:cSld>
  <p:clrMapOvr>
    <a:masterClrMapping/>
  </p:clrMapOvr>
  <p:hf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9602" y="1707654"/>
            <a:ext cx="3703320" cy="2224481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30082" y="1707654"/>
            <a:ext cx="3703320" cy="2224482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E46DF5-3FCD-4536-B50B-70A757EA1A15}" type="datetimeFigureOut">
              <a:rPr lang="es-UY" smtClean="0"/>
              <a:t>9/6/2022</a:t>
            </a:fld>
            <a:endParaRPr lang="es-U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U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37354A-B633-4152-937B-4F061675F730}" type="slidenum">
              <a:rPr lang="es-UY" smtClean="0"/>
              <a:t>‹Nº›</a:t>
            </a:fld>
            <a:endParaRPr lang="es-UY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xmlns="" id="{60CD42A8-C8C9-2F65-F704-E47184B552E0}"/>
              </a:ext>
            </a:extLst>
          </p:cNvPr>
          <p:cNvSpPr txBox="1"/>
          <p:nvPr userDrawn="1"/>
        </p:nvSpPr>
        <p:spPr>
          <a:xfrm>
            <a:off x="251670" y="54528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_tradnl"/>
          </a:p>
        </p:txBody>
      </p:sp>
      <p:sp>
        <p:nvSpPr>
          <p:cNvPr id="9" name="Título 8">
            <a:extLst>
              <a:ext uri="{FF2B5EF4-FFF2-40B4-BE49-F238E27FC236}">
                <a16:creationId xmlns:a16="http://schemas.microsoft.com/office/drawing/2014/main" xmlns="" id="{B229A076-F39D-ABFC-7BAA-F5750B2B97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1599394095"/>
      </p:ext>
    </p:extLst>
  </p:cSld>
  <p:clrMapOvr>
    <a:masterClrMapping/>
  </p:clrMapOvr>
  <p:hf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14953"/>
            <a:ext cx="7543800" cy="1088068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384539"/>
            <a:ext cx="3703320" cy="55221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1500" b="0" cap="all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1936751"/>
            <a:ext cx="3703320" cy="246507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384539"/>
            <a:ext cx="3703320" cy="55221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1500" b="0" cap="all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1936751"/>
            <a:ext cx="3703320" cy="246507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E46DF5-3FCD-4536-B50B-70A757EA1A15}" type="datetimeFigureOut">
              <a:rPr lang="es-UY" smtClean="0"/>
              <a:t>9/6/2022</a:t>
            </a:fld>
            <a:endParaRPr lang="es-U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U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37354A-B633-4152-937B-4F061675F730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265332637"/>
      </p:ext>
    </p:extLst>
  </p:cSld>
  <p:clrMapOvr>
    <a:masterClrMapping/>
  </p:clrMapOvr>
  <p:hf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E46DF5-3FCD-4536-B50B-70A757EA1A15}" type="datetimeFigureOut">
              <a:rPr lang="es-UY" smtClean="0"/>
              <a:t>9/6/2022</a:t>
            </a:fld>
            <a:endParaRPr lang="es-U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U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37354A-B633-4152-937B-4F061675F730}" type="slidenum">
              <a:rPr lang="es-UY" smtClean="0"/>
              <a:t>‹Nº›</a:t>
            </a:fld>
            <a:endParaRPr lang="es-UY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xmlns="" id="{90E63998-369B-3CDD-161E-70EE39E1B4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3809770008"/>
      </p:ext>
    </p:extLst>
  </p:cSld>
  <p:clrMapOvr>
    <a:masterClrMapping/>
  </p:clrMapOvr>
  <p:hf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>
            <a:extLst>
              <a:ext uri="{FF2B5EF4-FFF2-40B4-BE49-F238E27FC236}">
                <a16:creationId xmlns:a16="http://schemas.microsoft.com/office/drawing/2014/main" xmlns="" id="{4DA9A705-77CF-FA46-1282-402CCF77BE7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9932" y="4504248"/>
            <a:ext cx="1723836" cy="479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234382"/>
      </p:ext>
    </p:extLst>
  </p:cSld>
  <p:clrMapOvr>
    <a:masterClrMapping/>
  </p:clrMapOvr>
  <p:hf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45769"/>
            <a:ext cx="2400300" cy="1714500"/>
          </a:xfrm>
        </p:spPr>
        <p:txBody>
          <a:bodyPr anchor="b">
            <a:normAutofit/>
          </a:bodyPr>
          <a:lstStyle>
            <a:lvl1pPr>
              <a:defRPr sz="2700" b="0">
                <a:solidFill>
                  <a:srgbClr val="FFFF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548640"/>
            <a:ext cx="4869180" cy="394335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194560"/>
            <a:ext cx="2400300" cy="2534343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125">
                <a:solidFill>
                  <a:srgbClr val="FFFFFF"/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4844839"/>
            <a:ext cx="1963883" cy="273844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E4E46DF5-3FCD-4536-B50B-70A757EA1A15}" type="datetimeFigureOut">
              <a:rPr lang="es-UY" smtClean="0"/>
              <a:t>9/6/2022</a:t>
            </a:fld>
            <a:endParaRPr lang="es-U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4844839"/>
            <a:ext cx="3486150" cy="273844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6737354A-B633-4152-937B-4F061675F730}" type="slidenum">
              <a:rPr lang="es-UY" smtClean="0"/>
              <a:t>‹Nº›</a:t>
            </a:fld>
            <a:endParaRPr lang="es-UY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xmlns="" id="{FA72C524-5ADF-FF98-0C4E-2FB4A28D316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9932" y="4504248"/>
            <a:ext cx="1723836" cy="479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1543244"/>
      </p:ext>
    </p:extLst>
  </p:cSld>
  <p:clrMapOvr>
    <a:masterClrMapping/>
  </p:clrMapOvr>
  <p:hf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3806190"/>
            <a:ext cx="7585234" cy="617220"/>
          </a:xfrm>
        </p:spPr>
        <p:txBody>
          <a:bodyPr tIns="0" bIns="0" anchor="b">
            <a:noAutofit/>
          </a:bodyPr>
          <a:lstStyle>
            <a:lvl1pPr>
              <a:defRPr sz="2700" b="0">
                <a:solidFill>
                  <a:srgbClr val="FFFF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0" y="4430268"/>
            <a:ext cx="7584948" cy="44577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450"/>
              </a:spcAft>
              <a:buNone/>
              <a:defRPr sz="1125">
                <a:solidFill>
                  <a:srgbClr val="FFFFFF"/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E46DF5-3FCD-4536-B50B-70A757EA1A15}" type="datetimeFigureOut">
              <a:rPr lang="es-UY" smtClean="0"/>
              <a:t>9/6/2022</a:t>
            </a:fld>
            <a:endParaRPr lang="es-U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U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37354A-B633-4152-937B-4F061675F730}" type="slidenum">
              <a:rPr lang="es-UY" smtClean="0"/>
              <a:t>‹Nº›</a:t>
            </a:fld>
            <a:endParaRPr lang="es-UY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xmlns="" id="{A0D31CCD-9C3C-05A7-87A5-6E4C7D88904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9932" y="4504248"/>
            <a:ext cx="1723836" cy="479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4226329"/>
      </p:ext>
    </p:extLst>
  </p:cSld>
  <p:clrMapOvr>
    <a:masterClrMapping/>
  </p:clrMapOvr>
  <p:hf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67544" y="997189"/>
            <a:ext cx="7290906" cy="33330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544" y="1529863"/>
            <a:ext cx="8014517" cy="2582929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4844839"/>
            <a:ext cx="1854203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E4E46DF5-3FCD-4536-B50B-70A757EA1A15}" type="datetimeFigureOut">
              <a:rPr lang="es-UY" smtClean="0"/>
              <a:t>9/6/2022</a:t>
            </a:fld>
            <a:endParaRPr lang="es-U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4844839"/>
            <a:ext cx="3617103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 cap="all" baseline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4844839"/>
            <a:ext cx="98401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737354A-B633-4152-937B-4F061675F730}" type="slidenum">
              <a:rPr lang="es-UY" smtClean="0"/>
              <a:t>‹Nº›</a:t>
            </a:fld>
            <a:endParaRPr lang="es-UY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xmlns="" id="{0DE43431-14F5-D6C1-F7D7-33B1813A075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041" t="86003"/>
          <a:stretch/>
        </p:blipFill>
        <p:spPr>
          <a:xfrm>
            <a:off x="5276668" y="4558377"/>
            <a:ext cx="3867332" cy="550880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xmlns="" id="{4EEAC5B7-F7C5-547F-5DC8-7657F51A032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852"/>
          <a:stretch/>
        </p:blipFill>
        <p:spPr>
          <a:xfrm>
            <a:off x="0" y="0"/>
            <a:ext cx="9144000" cy="882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434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9" r:id="rId1"/>
    <p:sldLayoutId id="2147484100" r:id="rId2"/>
    <p:sldLayoutId id="2147484101" r:id="rId3"/>
    <p:sldLayoutId id="2147484102" r:id="rId4"/>
    <p:sldLayoutId id="2147484103" r:id="rId5"/>
    <p:sldLayoutId id="2147484104" r:id="rId6"/>
    <p:sldLayoutId id="2147484105" r:id="rId7"/>
    <p:sldLayoutId id="2147484106" r:id="rId8"/>
    <p:sldLayoutId id="2147484107" r:id="rId9"/>
    <p:sldLayoutId id="2147484108" r:id="rId10"/>
    <p:sldLayoutId id="2147484109" r:id="rId11"/>
    <p:sldLayoutId id="2147484111" r:id="rId12"/>
  </p:sldLayoutIdLst>
  <p:hf/>
  <p:txStyles>
    <p:titleStyle>
      <a:lvl1pPr algn="l" defTabSz="685800" rtl="0" eaLnBrk="1" latinLnBrk="0" hangingPunct="1">
        <a:lnSpc>
          <a:spcPct val="85000"/>
        </a:lnSpc>
        <a:spcBef>
          <a:spcPct val="0"/>
        </a:spcBef>
        <a:buNone/>
        <a:defRPr sz="1800" i="1" kern="1200" spc="-38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68580" indent="-68580" algn="l" defTabSz="685800" rtl="0" eaLnBrk="1" latinLnBrk="0" hangingPunct="1">
        <a:lnSpc>
          <a:spcPct val="114000"/>
        </a:lnSpc>
        <a:spcBef>
          <a:spcPts val="600"/>
        </a:spcBef>
        <a:spcAft>
          <a:spcPts val="6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288036" indent="-137160" algn="l" defTabSz="685800" rtl="0" eaLnBrk="1" latinLnBrk="0" hangingPunct="1">
        <a:lnSpc>
          <a:spcPct val="114000"/>
        </a:lnSpc>
        <a:spcBef>
          <a:spcPts val="600"/>
        </a:spcBef>
        <a:spcAft>
          <a:spcPts val="600"/>
        </a:spcAft>
        <a:buClr>
          <a:schemeClr val="accent1"/>
        </a:buClr>
        <a:buFont typeface="Wingdings" panose="05000000000000000000" pitchFamily="2" charset="2"/>
        <a:buChar char="Ø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425196" indent="-137160" algn="l" defTabSz="685800" rtl="0" eaLnBrk="1" latinLnBrk="0" hangingPunct="1">
        <a:lnSpc>
          <a:spcPct val="114000"/>
        </a:lnSpc>
        <a:spcBef>
          <a:spcPts val="600"/>
        </a:spcBef>
        <a:spcAft>
          <a:spcPts val="600"/>
        </a:spcAft>
        <a:buClr>
          <a:schemeClr val="accent1"/>
        </a:buClr>
        <a:buFont typeface="Wingdings" panose="05000000000000000000" pitchFamily="2" charset="2"/>
        <a:buChar char="§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562356" indent="-137160" algn="l" defTabSz="685800" rtl="0" eaLnBrk="1" latinLnBrk="0" hangingPunct="1">
        <a:lnSpc>
          <a:spcPct val="114000"/>
        </a:lnSpc>
        <a:spcBef>
          <a:spcPts val="600"/>
        </a:spcBef>
        <a:spcAft>
          <a:spcPts val="600"/>
        </a:spcAft>
        <a:buClr>
          <a:schemeClr val="accent1"/>
        </a:buClr>
        <a:buFont typeface="Courier New" panose="02070309020205020404" pitchFamily="49" charset="0"/>
        <a:buChar char="o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699516" indent="-137160" algn="l" defTabSz="685800" rtl="0" eaLnBrk="1" latinLnBrk="0" hangingPunct="1">
        <a:lnSpc>
          <a:spcPct val="114000"/>
        </a:lnSpc>
        <a:spcBef>
          <a:spcPts val="600"/>
        </a:spcBef>
        <a:spcAft>
          <a:spcPts val="6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82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97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12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27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3" Type="http://schemas.openxmlformats.org/officeDocument/2006/relationships/image" Target="../media/image17.png"/><Relationship Id="rId12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11" Type="http://schemas.openxmlformats.org/officeDocument/2006/relationships/image" Target="../media/image6.png"/><Relationship Id="rId10" Type="http://schemas.openxmlformats.org/officeDocument/2006/relationships/image" Target="../media/image5.png"/><Relationship Id="rId9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3" Type="http://schemas.openxmlformats.org/officeDocument/2006/relationships/image" Target="../media/image18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jpeg"/><Relationship Id="rId11" Type="http://schemas.openxmlformats.org/officeDocument/2006/relationships/image" Target="../media/image16.png"/><Relationship Id="rId5" Type="http://schemas.openxmlformats.org/officeDocument/2006/relationships/image" Target="../media/image14.png"/><Relationship Id="rId10" Type="http://schemas.openxmlformats.org/officeDocument/2006/relationships/image" Target="../media/image6.png"/><Relationship Id="rId4" Type="http://schemas.openxmlformats.org/officeDocument/2006/relationships/image" Target="../media/image21.svg"/><Relationship Id="rId9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3" Type="http://schemas.openxmlformats.org/officeDocument/2006/relationships/image" Target="../media/image18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11" Type="http://schemas.openxmlformats.org/officeDocument/2006/relationships/image" Target="../media/image15.jpeg"/><Relationship Id="rId5" Type="http://schemas.openxmlformats.org/officeDocument/2006/relationships/image" Target="../media/image5.png"/><Relationship Id="rId10" Type="http://schemas.openxmlformats.org/officeDocument/2006/relationships/image" Target="../media/image16.png"/><Relationship Id="rId4" Type="http://schemas.openxmlformats.org/officeDocument/2006/relationships/image" Target="../media/image21.svg"/><Relationship Id="rId9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8" Type="http://schemas.openxmlformats.org/officeDocument/2006/relationships/image" Target="../media/image12.png"/><Relationship Id="rId3" Type="http://schemas.openxmlformats.org/officeDocument/2006/relationships/image" Target="../media/image5.png"/><Relationship Id="rId21" Type="http://schemas.openxmlformats.org/officeDocument/2006/relationships/image" Target="../media/image15.jpeg"/><Relationship Id="rId17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10.png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5" Type="http://schemas.openxmlformats.org/officeDocument/2006/relationships/image" Target="../media/image9.png"/><Relationship Id="rId19" Type="http://schemas.openxmlformats.org/officeDocument/2006/relationships/image" Target="../media/image13.png"/><Relationship Id="rId4" Type="http://schemas.openxmlformats.org/officeDocument/2006/relationships/image" Target="../media/image6.png"/><Relationship Id="rId14" Type="http://schemas.openxmlformats.org/officeDocument/2006/relationships/image" Target="../media/image15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8AE51BB5-1EBC-7797-945D-243AA63463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04507" y="452503"/>
            <a:ext cx="7543800" cy="992769"/>
          </a:xfrm>
        </p:spPr>
        <p:txBody>
          <a:bodyPr>
            <a:normAutofit/>
          </a:bodyPr>
          <a:lstStyle/>
          <a:p>
            <a:r>
              <a:rPr lang="es-ES" dirty="0"/>
              <a:t>Presentación a prestadores de salud </a:t>
            </a:r>
          </a:p>
          <a:p>
            <a:r>
              <a:rPr lang="es-ES" dirty="0" smtClean="0"/>
              <a:t>10 </a:t>
            </a:r>
            <a:r>
              <a:rPr lang="es-ES" dirty="0"/>
              <a:t>de </a:t>
            </a:r>
            <a:r>
              <a:rPr lang="es-ES" dirty="0" smtClean="0"/>
              <a:t>JUNIO </a:t>
            </a:r>
            <a:r>
              <a:rPr lang="es-ES" dirty="0"/>
              <a:t>de 2022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xmlns="" id="{DD6296AA-301F-949A-FA4E-969DC194BE8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7584" b="32856"/>
          <a:stretch/>
        </p:blipFill>
        <p:spPr>
          <a:xfrm>
            <a:off x="-4501" y="1567010"/>
            <a:ext cx="9148501" cy="2009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26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ángulo redondeado 39">
            <a:extLst>
              <a:ext uri="{FF2B5EF4-FFF2-40B4-BE49-F238E27FC236}">
                <a16:creationId xmlns:a16="http://schemas.microsoft.com/office/drawing/2014/main" xmlns="" id="{3DE1C258-C840-8642-9C56-F916E0F0E7B0}"/>
              </a:ext>
            </a:extLst>
          </p:cNvPr>
          <p:cNvSpPr/>
          <p:nvPr/>
        </p:nvSpPr>
        <p:spPr>
          <a:xfrm>
            <a:off x="2739575" y="1982598"/>
            <a:ext cx="1368152" cy="64807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sz="1400" b="1" dirty="0">
                <a:solidFill>
                  <a:schemeClr val="accent3">
                    <a:lumMod val="75000"/>
                  </a:schemeClr>
                </a:solidFill>
              </a:rPr>
              <a:t>Gestor de novedades</a:t>
            </a:r>
          </a:p>
        </p:txBody>
      </p:sp>
      <p:cxnSp>
        <p:nvCxnSpPr>
          <p:cNvPr id="37" name="Conector recto de flecha 36">
            <a:extLst>
              <a:ext uri="{FF2B5EF4-FFF2-40B4-BE49-F238E27FC236}">
                <a16:creationId xmlns:a16="http://schemas.microsoft.com/office/drawing/2014/main" xmlns="" id="{A6D3B13C-3245-1D63-B54F-FC55B7C3098D}"/>
              </a:ext>
            </a:extLst>
          </p:cNvPr>
          <p:cNvCxnSpPr>
            <a:cxnSpLocks/>
          </p:cNvCxnSpPr>
          <p:nvPr/>
        </p:nvCxnSpPr>
        <p:spPr>
          <a:xfrm>
            <a:off x="4004686" y="2278896"/>
            <a:ext cx="337986" cy="4156"/>
          </a:xfrm>
          <a:prstGeom prst="straightConnector1">
            <a:avLst/>
          </a:prstGeom>
          <a:ln w="412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ector recto de flecha 43">
            <a:extLst>
              <a:ext uri="{FF2B5EF4-FFF2-40B4-BE49-F238E27FC236}">
                <a16:creationId xmlns:a16="http://schemas.microsoft.com/office/drawing/2014/main" xmlns="" id="{44CA6E8D-135A-C3C9-F03D-96226E84ECE3}"/>
              </a:ext>
            </a:extLst>
          </p:cNvPr>
          <p:cNvCxnSpPr/>
          <p:nvPr/>
        </p:nvCxnSpPr>
        <p:spPr>
          <a:xfrm>
            <a:off x="5488887" y="2277547"/>
            <a:ext cx="419684" cy="0"/>
          </a:xfrm>
          <a:prstGeom prst="straightConnector1">
            <a:avLst/>
          </a:prstGeom>
          <a:ln w="412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ector recto de flecha 45">
            <a:extLst>
              <a:ext uri="{FF2B5EF4-FFF2-40B4-BE49-F238E27FC236}">
                <a16:creationId xmlns:a16="http://schemas.microsoft.com/office/drawing/2014/main" xmlns="" id="{1192147D-47CE-1972-F289-9B8147A14895}"/>
              </a:ext>
            </a:extLst>
          </p:cNvPr>
          <p:cNvCxnSpPr/>
          <p:nvPr/>
        </p:nvCxnSpPr>
        <p:spPr>
          <a:xfrm>
            <a:off x="6084512" y="2267055"/>
            <a:ext cx="419684" cy="0"/>
          </a:xfrm>
          <a:prstGeom prst="straightConnector1">
            <a:avLst/>
          </a:prstGeom>
          <a:ln w="412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Gráfico 6" descr="Engranajes">
            <a:extLst>
              <a:ext uri="{FF2B5EF4-FFF2-40B4-BE49-F238E27FC236}">
                <a16:creationId xmlns:a16="http://schemas.microsoft.com/office/drawing/2014/main" xmlns="" id="{B2501EBE-0E9C-CE96-E77F-3555780346C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rgbClr val="1E9399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2621086" y="1833286"/>
            <a:ext cx="558375" cy="558375"/>
          </a:xfrm>
          <a:prstGeom prst="rect">
            <a:avLst/>
          </a:prstGeom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xmlns="" id="{C7FCF948-3AC9-B87C-E701-D53BDFC96FAB}"/>
              </a:ext>
            </a:extLst>
          </p:cNvPr>
          <p:cNvSpPr/>
          <p:nvPr/>
        </p:nvSpPr>
        <p:spPr>
          <a:xfrm>
            <a:off x="3888689" y="2496279"/>
            <a:ext cx="152692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UY" sz="1400" dirty="0">
                <a:solidFill>
                  <a:schemeClr val="bg2">
                    <a:lumMod val="50000"/>
                  </a:schemeClr>
                </a:solidFill>
              </a:rPr>
              <a:t>¿Cumple condiciones de admisibilidad?</a:t>
            </a:r>
          </a:p>
        </p:txBody>
      </p:sp>
      <p:pic>
        <p:nvPicPr>
          <p:cNvPr id="1028" name="Picture 4" descr="Banco de Previsión Social">
            <a:extLst>
              <a:ext uri="{FF2B5EF4-FFF2-40B4-BE49-F238E27FC236}">
                <a16:creationId xmlns:a16="http://schemas.microsoft.com/office/drawing/2014/main" xmlns="" id="{33A0D072-AC9A-2325-7C8C-E1ED30F025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8261" y="1038192"/>
            <a:ext cx="1051578" cy="527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" name="Título 1">
            <a:extLst>
              <a:ext uri="{FF2B5EF4-FFF2-40B4-BE49-F238E27FC236}">
                <a16:creationId xmlns:a16="http://schemas.microsoft.com/office/drawing/2014/main" xmlns="" id="{CB8713F8-69B5-3263-3E70-2DF11491BB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544" y="997189"/>
            <a:ext cx="7290906" cy="33330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normAutofit/>
          </a:bodyPr>
          <a:lstStyle/>
          <a:p>
            <a:r>
              <a:rPr lang="es-ES" b="1" dirty="0"/>
              <a:t>6. </a:t>
            </a:r>
            <a:r>
              <a:rPr lang="es-ES" b="1" dirty="0" smtClean="0"/>
              <a:t>Validación de certificaciones</a:t>
            </a:r>
            <a:endParaRPr lang="es-ES" b="1" dirty="0"/>
          </a:p>
        </p:txBody>
      </p:sp>
      <p:cxnSp>
        <p:nvCxnSpPr>
          <p:cNvPr id="49" name="Conector recto de flecha 48">
            <a:extLst>
              <a:ext uri="{FF2B5EF4-FFF2-40B4-BE49-F238E27FC236}">
                <a16:creationId xmlns:a16="http://schemas.microsoft.com/office/drawing/2014/main" xmlns="" id="{2FC148E3-3FB6-A6D9-93AF-BB4E91152206}"/>
              </a:ext>
            </a:extLst>
          </p:cNvPr>
          <p:cNvCxnSpPr/>
          <p:nvPr/>
        </p:nvCxnSpPr>
        <p:spPr>
          <a:xfrm>
            <a:off x="4890637" y="2281756"/>
            <a:ext cx="419684" cy="0"/>
          </a:xfrm>
          <a:prstGeom prst="straightConnector1">
            <a:avLst/>
          </a:prstGeom>
          <a:ln w="412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ángulo 51">
            <a:extLst>
              <a:ext uri="{FF2B5EF4-FFF2-40B4-BE49-F238E27FC236}">
                <a16:creationId xmlns:a16="http://schemas.microsoft.com/office/drawing/2014/main" xmlns="" id="{6EDC3D1B-4755-BD32-BB06-124977564B75}"/>
              </a:ext>
            </a:extLst>
          </p:cNvPr>
          <p:cNvSpPr/>
          <p:nvPr/>
        </p:nvSpPr>
        <p:spPr>
          <a:xfrm>
            <a:off x="4293871" y="1743055"/>
            <a:ext cx="31771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UY" sz="1400" dirty="0"/>
              <a:t>SI</a:t>
            </a:r>
            <a:endParaRPr lang="es-ES_tradnl" sz="1400" dirty="0"/>
          </a:p>
        </p:txBody>
      </p:sp>
      <p:sp>
        <p:nvSpPr>
          <p:cNvPr id="53" name="Rectángulo 52">
            <a:extLst>
              <a:ext uri="{FF2B5EF4-FFF2-40B4-BE49-F238E27FC236}">
                <a16:creationId xmlns:a16="http://schemas.microsoft.com/office/drawing/2014/main" xmlns="" id="{47F25492-90E4-D51C-76EB-C17F13A97544}"/>
              </a:ext>
            </a:extLst>
          </p:cNvPr>
          <p:cNvSpPr/>
          <p:nvPr/>
        </p:nvSpPr>
        <p:spPr>
          <a:xfrm>
            <a:off x="4858255" y="1978541"/>
            <a:ext cx="42511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UY" sz="1400" dirty="0"/>
              <a:t>NO</a:t>
            </a:r>
            <a:endParaRPr lang="es-ES_tradnl" sz="1400" dirty="0"/>
          </a:p>
        </p:txBody>
      </p:sp>
      <p:cxnSp>
        <p:nvCxnSpPr>
          <p:cNvPr id="54" name="Conector angular 53">
            <a:extLst>
              <a:ext uri="{FF2B5EF4-FFF2-40B4-BE49-F238E27FC236}">
                <a16:creationId xmlns:a16="http://schemas.microsoft.com/office/drawing/2014/main" xmlns="" id="{78B16449-FE93-6F47-A779-DBFFBE3AA980}"/>
              </a:ext>
            </a:extLst>
          </p:cNvPr>
          <p:cNvCxnSpPr>
            <a:cxnSpLocks/>
          </p:cNvCxnSpPr>
          <p:nvPr/>
        </p:nvCxnSpPr>
        <p:spPr>
          <a:xfrm rot="16200000" flipH="1">
            <a:off x="4401965" y="1826555"/>
            <a:ext cx="432000" cy="0"/>
          </a:xfrm>
          <a:prstGeom prst="bentConnector3">
            <a:avLst>
              <a:gd name="adj1" fmla="val 50000"/>
            </a:avLst>
          </a:prstGeom>
          <a:ln w="19050">
            <a:solidFill>
              <a:srgbClr val="43AEE4"/>
            </a:solidFill>
            <a:prstDash val="sysDash"/>
            <a:headEnd type="arrow"/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5" name="Rombo 54">
            <a:extLst>
              <a:ext uri="{FF2B5EF4-FFF2-40B4-BE49-F238E27FC236}">
                <a16:creationId xmlns:a16="http://schemas.microsoft.com/office/drawing/2014/main" xmlns="" id="{73C031C1-4015-D446-A2BE-F7589714CCA4}"/>
              </a:ext>
            </a:extLst>
          </p:cNvPr>
          <p:cNvSpPr/>
          <p:nvPr/>
        </p:nvSpPr>
        <p:spPr>
          <a:xfrm>
            <a:off x="4469887" y="2118802"/>
            <a:ext cx="288032" cy="288032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57" name="CuadroTexto 56">
            <a:extLst>
              <a:ext uri="{FF2B5EF4-FFF2-40B4-BE49-F238E27FC236}">
                <a16:creationId xmlns:a16="http://schemas.microsoft.com/office/drawing/2014/main" xmlns="" id="{B4A27C4C-5A04-5942-A57E-75460D130FE8}"/>
              </a:ext>
            </a:extLst>
          </p:cNvPr>
          <p:cNvSpPr txBox="1"/>
          <p:nvPr/>
        </p:nvSpPr>
        <p:spPr>
          <a:xfrm>
            <a:off x="5375663" y="2724189"/>
            <a:ext cx="383401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UY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Si </a:t>
            </a:r>
            <a:r>
              <a:rPr lang="es-UY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cumple:  </a:t>
            </a:r>
            <a:r>
              <a:rPr lang="es-UY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 </a:t>
            </a:r>
            <a:r>
              <a:rPr lang="es-UY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registran en </a:t>
            </a:r>
            <a:r>
              <a:rPr lang="es-UY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SNCL.</a:t>
            </a:r>
            <a:endParaRPr lang="es-UY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3" name="CuadroTexto 42"/>
          <p:cNvSpPr txBox="1"/>
          <p:nvPr/>
        </p:nvSpPr>
        <p:spPr>
          <a:xfrm>
            <a:off x="5371478" y="3031026"/>
            <a:ext cx="4057527" cy="1985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UY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Si no </a:t>
            </a:r>
            <a:r>
              <a:rPr lang="es-UY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cumple </a:t>
            </a:r>
            <a:r>
              <a:rPr lang="es-UY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pueden :</a:t>
            </a:r>
            <a:endParaRPr lang="es-UY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UY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Registrarse en SNCL con modificaciones.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UY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Ser </a:t>
            </a:r>
            <a:r>
              <a:rPr lang="es-UY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rechazadas.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UY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Requerir actuaciones por parte de los prestadores de salud.</a:t>
            </a:r>
          </a:p>
          <a:p>
            <a:endParaRPr lang="es-UY" dirty="0"/>
          </a:p>
        </p:txBody>
      </p:sp>
      <p:sp>
        <p:nvSpPr>
          <p:cNvPr id="48" name="Rombo 47">
            <a:extLst>
              <a:ext uri="{FF2B5EF4-FFF2-40B4-BE49-F238E27FC236}">
                <a16:creationId xmlns:a16="http://schemas.microsoft.com/office/drawing/2014/main" xmlns="" id="{73C031C1-4015-D446-A2BE-F7589714CCA4}"/>
              </a:ext>
            </a:extLst>
          </p:cNvPr>
          <p:cNvSpPr/>
          <p:nvPr/>
        </p:nvSpPr>
        <p:spPr>
          <a:xfrm>
            <a:off x="1184226" y="3118625"/>
            <a:ext cx="288032" cy="288032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cxnSp>
        <p:nvCxnSpPr>
          <p:cNvPr id="60" name="Conector angular 59">
            <a:extLst>
              <a:ext uri="{FF2B5EF4-FFF2-40B4-BE49-F238E27FC236}">
                <a16:creationId xmlns:a16="http://schemas.microsoft.com/office/drawing/2014/main" xmlns="" id="{FA20AED1-C446-654A-BC28-8BD3E2E1EAAB}"/>
              </a:ext>
            </a:extLst>
          </p:cNvPr>
          <p:cNvCxnSpPr>
            <a:cxnSpLocks/>
            <a:endCxn id="48" idx="3"/>
          </p:cNvCxnSpPr>
          <p:nvPr/>
        </p:nvCxnSpPr>
        <p:spPr>
          <a:xfrm rot="16200000" flipV="1">
            <a:off x="1481336" y="3253563"/>
            <a:ext cx="304488" cy="32264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Conector angular 60">
            <a:extLst>
              <a:ext uri="{FF2B5EF4-FFF2-40B4-BE49-F238E27FC236}">
                <a16:creationId xmlns:a16="http://schemas.microsoft.com/office/drawing/2014/main" xmlns="" id="{A6965A51-FB60-A941-95BD-06C411EA8617}"/>
              </a:ext>
            </a:extLst>
          </p:cNvPr>
          <p:cNvCxnSpPr>
            <a:cxnSpLocks/>
            <a:endCxn id="48" idx="1"/>
          </p:cNvCxnSpPr>
          <p:nvPr/>
        </p:nvCxnSpPr>
        <p:spPr>
          <a:xfrm rot="5400000" flipH="1" flipV="1">
            <a:off x="866111" y="3249014"/>
            <a:ext cx="304488" cy="33174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2" name="Rectángulo redondeado 61">
            <a:extLst>
              <a:ext uri="{FF2B5EF4-FFF2-40B4-BE49-F238E27FC236}">
                <a16:creationId xmlns:a16="http://schemas.microsoft.com/office/drawing/2014/main" xmlns="" id="{3DE1C258-C840-8642-9C56-F916E0F0E7B0}"/>
              </a:ext>
            </a:extLst>
          </p:cNvPr>
          <p:cNvSpPr/>
          <p:nvPr/>
        </p:nvSpPr>
        <p:spPr>
          <a:xfrm>
            <a:off x="611596" y="1960972"/>
            <a:ext cx="1368152" cy="648072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sz="1400" dirty="0">
                <a:solidFill>
                  <a:schemeClr val="tx1"/>
                </a:solidFill>
              </a:rPr>
              <a:t>HCEN</a:t>
            </a:r>
          </a:p>
        </p:txBody>
      </p:sp>
      <p:cxnSp>
        <p:nvCxnSpPr>
          <p:cNvPr id="63" name="Conector recto de flecha 62">
            <a:extLst>
              <a:ext uri="{FF2B5EF4-FFF2-40B4-BE49-F238E27FC236}">
                <a16:creationId xmlns:a16="http://schemas.microsoft.com/office/drawing/2014/main" xmlns="" id="{C6EBE655-7DF7-12B1-1CE5-65CE73822A2E}"/>
              </a:ext>
            </a:extLst>
          </p:cNvPr>
          <p:cNvCxnSpPr>
            <a:cxnSpLocks/>
          </p:cNvCxnSpPr>
          <p:nvPr/>
        </p:nvCxnSpPr>
        <p:spPr>
          <a:xfrm rot="16200000">
            <a:off x="1125154" y="2840512"/>
            <a:ext cx="419684" cy="0"/>
          </a:xfrm>
          <a:prstGeom prst="straightConnector1">
            <a:avLst/>
          </a:prstGeom>
          <a:ln w="412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4" name="Imagen 63" descr="Icono&#10;&#10;Descripción generada automáticamente">
            <a:extLst>
              <a:ext uri="{FF2B5EF4-FFF2-40B4-BE49-F238E27FC236}">
                <a16:creationId xmlns:a16="http://schemas.microsoft.com/office/drawing/2014/main" xmlns="" id="{5D20D495-50D2-6A44-99CB-50143E6F6C40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411" y="3567129"/>
            <a:ext cx="870146" cy="870146"/>
          </a:xfrm>
          <a:prstGeom prst="rect">
            <a:avLst/>
          </a:prstGeom>
        </p:spPr>
      </p:pic>
      <p:pic>
        <p:nvPicPr>
          <p:cNvPr id="65" name="Imagen 64" descr="Icono&#10;&#10;Descripción generada automáticamente">
            <a:extLst>
              <a:ext uri="{FF2B5EF4-FFF2-40B4-BE49-F238E27FC236}">
                <a16:creationId xmlns:a16="http://schemas.microsoft.com/office/drawing/2014/main" xmlns="" id="{1B780C81-2D93-064A-88D3-9F24CE70FB6E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9829" y="3567129"/>
            <a:ext cx="870146" cy="870146"/>
          </a:xfrm>
          <a:prstGeom prst="rect">
            <a:avLst/>
          </a:prstGeom>
        </p:spPr>
      </p:pic>
      <p:pic>
        <p:nvPicPr>
          <p:cNvPr id="66" name="Imagen 65">
            <a:extLst>
              <a:ext uri="{FF2B5EF4-FFF2-40B4-BE49-F238E27FC236}">
                <a16:creationId xmlns:a16="http://schemas.microsoft.com/office/drawing/2014/main" xmlns="" id="{F6425A8D-BC70-A39C-9066-BB47A5556D3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021851" y="2987706"/>
            <a:ext cx="510930" cy="518404"/>
          </a:xfrm>
          <a:prstGeom prst="rect">
            <a:avLst/>
          </a:prstGeom>
        </p:spPr>
      </p:pic>
      <p:sp>
        <p:nvSpPr>
          <p:cNvPr id="67" name="Rectángulo 66">
            <a:extLst>
              <a:ext uri="{FF2B5EF4-FFF2-40B4-BE49-F238E27FC236}">
                <a16:creationId xmlns:a16="http://schemas.microsoft.com/office/drawing/2014/main" xmlns="" id="{9370451E-2871-1DC2-E7CB-11EB0C0E0E9C}"/>
              </a:ext>
            </a:extLst>
          </p:cNvPr>
          <p:cNvSpPr/>
          <p:nvPr/>
        </p:nvSpPr>
        <p:spPr>
          <a:xfrm>
            <a:off x="2516628" y="2877576"/>
            <a:ext cx="123363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UY" sz="1400" dirty="0">
                <a:solidFill>
                  <a:srgbClr val="000000"/>
                </a:solidFill>
              </a:rPr>
              <a:t>Historial</a:t>
            </a:r>
          </a:p>
          <a:p>
            <a:r>
              <a:rPr lang="es-UY" sz="1400" dirty="0">
                <a:solidFill>
                  <a:srgbClr val="000000"/>
                </a:solidFill>
              </a:rPr>
              <a:t>TER</a:t>
            </a:r>
            <a:endParaRPr lang="es-UY" sz="1200" dirty="0">
              <a:solidFill>
                <a:srgbClr val="000000"/>
              </a:solidFill>
            </a:endParaRPr>
          </a:p>
          <a:p>
            <a:r>
              <a:rPr lang="es-UY" sz="1400" dirty="0">
                <a:solidFill>
                  <a:srgbClr val="000000"/>
                </a:solidFill>
              </a:rPr>
              <a:t>Admisibilidad</a:t>
            </a:r>
            <a:endParaRPr lang="es-ES_tradnl" dirty="0"/>
          </a:p>
        </p:txBody>
      </p:sp>
      <p:cxnSp>
        <p:nvCxnSpPr>
          <p:cNvPr id="68" name="Conector recto de flecha 67">
            <a:extLst>
              <a:ext uri="{FF2B5EF4-FFF2-40B4-BE49-F238E27FC236}">
                <a16:creationId xmlns:a16="http://schemas.microsoft.com/office/drawing/2014/main" xmlns="" id="{84E9C4E4-C4CF-3553-F392-A336AD59A78C}"/>
              </a:ext>
            </a:extLst>
          </p:cNvPr>
          <p:cNvCxnSpPr/>
          <p:nvPr/>
        </p:nvCxnSpPr>
        <p:spPr>
          <a:xfrm>
            <a:off x="2180343" y="2283052"/>
            <a:ext cx="419684" cy="0"/>
          </a:xfrm>
          <a:prstGeom prst="straightConnector1">
            <a:avLst/>
          </a:prstGeom>
          <a:ln w="412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ángulo 26"/>
          <p:cNvSpPr/>
          <p:nvPr/>
        </p:nvSpPr>
        <p:spPr>
          <a:xfrm>
            <a:off x="2204731" y="3931022"/>
            <a:ext cx="87014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UY" sz="1400" dirty="0"/>
              <a:t>Evento clínico</a:t>
            </a:r>
          </a:p>
        </p:txBody>
      </p:sp>
    </p:spTree>
    <p:extLst>
      <p:ext uri="{BB962C8B-B14F-4D97-AF65-F5344CB8AC3E}">
        <p14:creationId xmlns:p14="http://schemas.microsoft.com/office/powerpoint/2010/main" val="2360738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o 7">
            <a:extLst>
              <a:ext uri="{FF2B5EF4-FFF2-40B4-BE49-F238E27FC236}">
                <a16:creationId xmlns:a16="http://schemas.microsoft.com/office/drawing/2014/main" xmlns="" id="{AA9BC31E-42AB-1A41-A9A9-93DEF2B9BF68}"/>
              </a:ext>
            </a:extLst>
          </p:cNvPr>
          <p:cNvGrpSpPr/>
          <p:nvPr/>
        </p:nvGrpSpPr>
        <p:grpSpPr>
          <a:xfrm>
            <a:off x="6546034" y="1924368"/>
            <a:ext cx="914400" cy="914400"/>
            <a:chOff x="6222322" y="1471484"/>
            <a:chExt cx="914400" cy="914400"/>
          </a:xfrm>
        </p:grpSpPr>
        <p:pic>
          <p:nvPicPr>
            <p:cNvPr id="17" name="Gráfico 16" descr="Monitor con relleno sólido">
              <a:extLst>
                <a:ext uri="{FF2B5EF4-FFF2-40B4-BE49-F238E27FC236}">
                  <a16:creationId xmlns:a16="http://schemas.microsoft.com/office/drawing/2014/main" xmlns="" id="{F2C3CA9A-1F3F-544C-A3BA-B054335182A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p:blipFill>
          <p:spPr>
            <a:xfrm>
              <a:off x="6222322" y="1471484"/>
              <a:ext cx="914400" cy="914400"/>
            </a:xfrm>
            <a:prstGeom prst="rect">
              <a:avLst/>
            </a:prstGeom>
          </p:spPr>
        </p:pic>
        <p:sp>
          <p:nvSpPr>
            <p:cNvPr id="39" name="CuadroTexto 38">
              <a:extLst>
                <a:ext uri="{FF2B5EF4-FFF2-40B4-BE49-F238E27FC236}">
                  <a16:creationId xmlns:a16="http://schemas.microsoft.com/office/drawing/2014/main" xmlns="" id="{6DFCEF24-6FFB-E14B-8019-17B837DE9157}"/>
                </a:ext>
              </a:extLst>
            </p:cNvPr>
            <p:cNvSpPr txBox="1"/>
            <p:nvPr/>
          </p:nvSpPr>
          <p:spPr>
            <a:xfrm>
              <a:off x="6325899" y="1723717"/>
              <a:ext cx="70724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UY" sz="1200" dirty="0"/>
                <a:t>SGCML*</a:t>
              </a:r>
              <a:endParaRPr lang="es-UY" sz="1050" dirty="0"/>
            </a:p>
          </p:txBody>
        </p:sp>
      </p:grpSp>
      <p:cxnSp>
        <p:nvCxnSpPr>
          <p:cNvPr id="47" name="Conector recto de flecha 46">
            <a:extLst>
              <a:ext uri="{FF2B5EF4-FFF2-40B4-BE49-F238E27FC236}">
                <a16:creationId xmlns:a16="http://schemas.microsoft.com/office/drawing/2014/main" xmlns="" id="{3B3C3AB7-8D6E-3778-5899-401E01B5CF73}"/>
              </a:ext>
            </a:extLst>
          </p:cNvPr>
          <p:cNvCxnSpPr>
            <a:cxnSpLocks/>
          </p:cNvCxnSpPr>
          <p:nvPr/>
        </p:nvCxnSpPr>
        <p:spPr>
          <a:xfrm flipH="1" flipV="1">
            <a:off x="6991682" y="2836822"/>
            <a:ext cx="8014" cy="398121"/>
          </a:xfrm>
          <a:prstGeom prst="straightConnector1">
            <a:avLst/>
          </a:prstGeom>
          <a:ln w="412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CuadroTexto 41">
            <a:extLst>
              <a:ext uri="{FF2B5EF4-FFF2-40B4-BE49-F238E27FC236}">
                <a16:creationId xmlns:a16="http://schemas.microsoft.com/office/drawing/2014/main" xmlns="" id="{0DEEE1A9-AD99-4812-AA51-1A371538EE3D}"/>
              </a:ext>
            </a:extLst>
          </p:cNvPr>
          <p:cNvSpPr txBox="1"/>
          <p:nvPr/>
        </p:nvSpPr>
        <p:spPr>
          <a:xfrm>
            <a:off x="5698729" y="4358115"/>
            <a:ext cx="27037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UY" sz="1200" dirty="0"/>
              <a:t>Personal de la institución de salud</a:t>
            </a:r>
          </a:p>
        </p:txBody>
      </p:sp>
      <p:pic>
        <p:nvPicPr>
          <p:cNvPr id="1028" name="Picture 4" descr="Banco de Previsión Social">
            <a:extLst>
              <a:ext uri="{FF2B5EF4-FFF2-40B4-BE49-F238E27FC236}">
                <a16:creationId xmlns:a16="http://schemas.microsoft.com/office/drawing/2014/main" xmlns="" id="{33A0D072-AC9A-2325-7C8C-E1ED30F025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8261" y="1038192"/>
            <a:ext cx="1051578" cy="527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upo 10">
            <a:extLst>
              <a:ext uri="{FF2B5EF4-FFF2-40B4-BE49-F238E27FC236}">
                <a16:creationId xmlns:a16="http://schemas.microsoft.com/office/drawing/2014/main" xmlns="" id="{37C95409-2720-7453-F08F-6606FCF872DC}"/>
              </a:ext>
            </a:extLst>
          </p:cNvPr>
          <p:cNvGrpSpPr>
            <a:grpSpLocks noChangeAspect="1"/>
          </p:cNvGrpSpPr>
          <p:nvPr/>
        </p:nvGrpSpPr>
        <p:grpSpPr>
          <a:xfrm>
            <a:off x="6504196" y="3323232"/>
            <a:ext cx="999826" cy="999826"/>
            <a:chOff x="5771459" y="3234943"/>
            <a:chExt cx="1264792" cy="1264792"/>
          </a:xfrm>
        </p:grpSpPr>
        <p:sp>
          <p:nvSpPr>
            <p:cNvPr id="6" name="Elipse 5">
              <a:extLst>
                <a:ext uri="{FF2B5EF4-FFF2-40B4-BE49-F238E27FC236}">
                  <a16:creationId xmlns:a16="http://schemas.microsoft.com/office/drawing/2014/main" xmlns="" id="{2B7C8C6C-3BA6-A55E-4F8A-E96D0869676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771459" y="3234943"/>
              <a:ext cx="1264792" cy="1264792"/>
            </a:xfrm>
            <a:prstGeom prst="ellipse">
              <a:avLst/>
            </a:prstGeom>
            <a:solidFill>
              <a:srgbClr val="62C3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pic>
          <p:nvPicPr>
            <p:cNvPr id="5" name="Imagen 4" descr="Interfaz de usuario gráfica&#10;&#10;Descripción generada automáticamente">
              <a:extLst>
                <a:ext uri="{FF2B5EF4-FFF2-40B4-BE49-F238E27FC236}">
                  <a16:creationId xmlns:a16="http://schemas.microsoft.com/office/drawing/2014/main" xmlns="" id="{1FBC4122-4E5B-6A4C-92B2-8A4FE3AC809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27" t="13521" r="9602" b="22080"/>
            <a:stretch/>
          </p:blipFill>
          <p:spPr>
            <a:xfrm>
              <a:off x="5877020" y="3444946"/>
              <a:ext cx="1094663" cy="899187"/>
            </a:xfrm>
            <a:prstGeom prst="ellipse">
              <a:avLst/>
            </a:prstGeom>
          </p:spPr>
        </p:pic>
      </p:grpSp>
      <p:sp>
        <p:nvSpPr>
          <p:cNvPr id="51" name="Título 1">
            <a:extLst>
              <a:ext uri="{FF2B5EF4-FFF2-40B4-BE49-F238E27FC236}">
                <a16:creationId xmlns:a16="http://schemas.microsoft.com/office/drawing/2014/main" xmlns="" id="{CB8713F8-69B5-3263-3E70-2DF11491BB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544" y="949689"/>
            <a:ext cx="3282722" cy="613366"/>
          </a:xfrm>
        </p:spPr>
        <p:txBody>
          <a:bodyPr>
            <a:normAutofit/>
          </a:bodyPr>
          <a:lstStyle/>
          <a:p>
            <a:r>
              <a:rPr lang="es-ES" b="1" dirty="0"/>
              <a:t>6. </a:t>
            </a:r>
            <a:r>
              <a:rPr lang="es-ES" b="1" dirty="0" smtClean="0"/>
              <a:t>Herramienta para consulta y gestión de certificaciones</a:t>
            </a:r>
            <a:endParaRPr lang="es-ES" b="1" dirty="0"/>
          </a:p>
        </p:txBody>
      </p:sp>
      <p:cxnSp>
        <p:nvCxnSpPr>
          <p:cNvPr id="41" name="Conector angular 40">
            <a:extLst>
              <a:ext uri="{FF2B5EF4-FFF2-40B4-BE49-F238E27FC236}">
                <a16:creationId xmlns:a16="http://schemas.microsoft.com/office/drawing/2014/main" xmlns="" id="{FDC7008D-638F-A14C-81BA-D522E9258FB8}"/>
              </a:ext>
            </a:extLst>
          </p:cNvPr>
          <p:cNvCxnSpPr>
            <a:cxnSpLocks/>
            <a:stCxn id="1028" idx="3"/>
            <a:endCxn id="17" idx="0"/>
          </p:cNvCxnSpPr>
          <p:nvPr/>
        </p:nvCxnSpPr>
        <p:spPr>
          <a:xfrm>
            <a:off x="5119839" y="1301916"/>
            <a:ext cx="1883395" cy="622452"/>
          </a:xfrm>
          <a:prstGeom prst="bentConnector2">
            <a:avLst/>
          </a:prstGeom>
          <a:ln w="19050">
            <a:solidFill>
              <a:srgbClr val="43AEE4"/>
            </a:solidFill>
            <a:prstDash val="sysDash"/>
            <a:headEnd type="arrow"/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3" name="CuadroTexto 42">
            <a:extLst>
              <a:ext uri="{FF2B5EF4-FFF2-40B4-BE49-F238E27FC236}">
                <a16:creationId xmlns:a16="http://schemas.microsoft.com/office/drawing/2014/main" xmlns="" id="{DA9EF41D-51A2-53F8-3193-10B9EB3DDCAE}"/>
              </a:ext>
            </a:extLst>
          </p:cNvPr>
          <p:cNvSpPr txBox="1"/>
          <p:nvPr/>
        </p:nvSpPr>
        <p:spPr>
          <a:xfrm>
            <a:off x="-2287" y="4881890"/>
            <a:ext cx="435728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/>
              <a:t>*Aplicación Web Sistema de Gestión de certificaciones médicas laborales</a:t>
            </a:r>
            <a:endParaRPr lang="es-UY" sz="900" dirty="0"/>
          </a:p>
        </p:txBody>
      </p:sp>
      <p:sp>
        <p:nvSpPr>
          <p:cNvPr id="48" name="Rectángulo redondeado 47">
            <a:extLst>
              <a:ext uri="{FF2B5EF4-FFF2-40B4-BE49-F238E27FC236}">
                <a16:creationId xmlns:a16="http://schemas.microsoft.com/office/drawing/2014/main" xmlns="" id="{3DE1C258-C840-8642-9C56-F916E0F0E7B0}"/>
              </a:ext>
            </a:extLst>
          </p:cNvPr>
          <p:cNvSpPr/>
          <p:nvPr/>
        </p:nvSpPr>
        <p:spPr>
          <a:xfrm>
            <a:off x="2739575" y="1982598"/>
            <a:ext cx="1368152" cy="64807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sz="1400" b="1" dirty="0">
                <a:solidFill>
                  <a:schemeClr val="accent3">
                    <a:lumMod val="75000"/>
                  </a:schemeClr>
                </a:solidFill>
              </a:rPr>
              <a:t>Gestor de novedades</a:t>
            </a:r>
          </a:p>
        </p:txBody>
      </p:sp>
      <p:cxnSp>
        <p:nvCxnSpPr>
          <p:cNvPr id="50" name="Conector recto de flecha 49">
            <a:extLst>
              <a:ext uri="{FF2B5EF4-FFF2-40B4-BE49-F238E27FC236}">
                <a16:creationId xmlns:a16="http://schemas.microsoft.com/office/drawing/2014/main" xmlns="" id="{A6D3B13C-3245-1D63-B54F-FC55B7C3098D}"/>
              </a:ext>
            </a:extLst>
          </p:cNvPr>
          <p:cNvCxnSpPr>
            <a:cxnSpLocks/>
          </p:cNvCxnSpPr>
          <p:nvPr/>
        </p:nvCxnSpPr>
        <p:spPr>
          <a:xfrm>
            <a:off x="4004686" y="2278896"/>
            <a:ext cx="337986" cy="4156"/>
          </a:xfrm>
          <a:prstGeom prst="straightConnector1">
            <a:avLst/>
          </a:prstGeom>
          <a:ln w="412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ector recto de flecha 55">
            <a:extLst>
              <a:ext uri="{FF2B5EF4-FFF2-40B4-BE49-F238E27FC236}">
                <a16:creationId xmlns:a16="http://schemas.microsoft.com/office/drawing/2014/main" xmlns="" id="{44CA6E8D-135A-C3C9-F03D-96226E84ECE3}"/>
              </a:ext>
            </a:extLst>
          </p:cNvPr>
          <p:cNvCxnSpPr/>
          <p:nvPr/>
        </p:nvCxnSpPr>
        <p:spPr>
          <a:xfrm>
            <a:off x="5488887" y="2277547"/>
            <a:ext cx="419684" cy="0"/>
          </a:xfrm>
          <a:prstGeom prst="straightConnector1">
            <a:avLst/>
          </a:prstGeom>
          <a:ln w="412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ector recto de flecha 56">
            <a:extLst>
              <a:ext uri="{FF2B5EF4-FFF2-40B4-BE49-F238E27FC236}">
                <a16:creationId xmlns:a16="http://schemas.microsoft.com/office/drawing/2014/main" xmlns="" id="{1192147D-47CE-1972-F289-9B8147A14895}"/>
              </a:ext>
            </a:extLst>
          </p:cNvPr>
          <p:cNvCxnSpPr/>
          <p:nvPr/>
        </p:nvCxnSpPr>
        <p:spPr>
          <a:xfrm>
            <a:off x="6084512" y="2267055"/>
            <a:ext cx="419684" cy="0"/>
          </a:xfrm>
          <a:prstGeom prst="straightConnector1">
            <a:avLst/>
          </a:prstGeom>
          <a:ln w="412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8" name="Gráfico 6" descr="Engranajes">
            <a:extLst>
              <a:ext uri="{FF2B5EF4-FFF2-40B4-BE49-F238E27FC236}">
                <a16:creationId xmlns:a16="http://schemas.microsoft.com/office/drawing/2014/main" xmlns="" id="{B2501EBE-0E9C-CE96-E77F-3555780346C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duotone>
              <a:prstClr val="black"/>
              <a:srgbClr val="1E9399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2621086" y="1833286"/>
            <a:ext cx="558375" cy="558375"/>
          </a:xfrm>
          <a:prstGeom prst="rect">
            <a:avLst/>
          </a:prstGeom>
        </p:spPr>
      </p:pic>
      <p:sp>
        <p:nvSpPr>
          <p:cNvPr id="59" name="Rectángulo 58">
            <a:extLst>
              <a:ext uri="{FF2B5EF4-FFF2-40B4-BE49-F238E27FC236}">
                <a16:creationId xmlns:a16="http://schemas.microsoft.com/office/drawing/2014/main" xmlns="" id="{C7FCF948-3AC9-B87C-E701-D53BDFC96FAB}"/>
              </a:ext>
            </a:extLst>
          </p:cNvPr>
          <p:cNvSpPr/>
          <p:nvPr/>
        </p:nvSpPr>
        <p:spPr>
          <a:xfrm>
            <a:off x="3888689" y="2496279"/>
            <a:ext cx="152692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UY" sz="1400" dirty="0">
                <a:solidFill>
                  <a:schemeClr val="bg2">
                    <a:lumMod val="50000"/>
                  </a:schemeClr>
                </a:solidFill>
              </a:rPr>
              <a:t>¿Cumple condiciones de admisibilidad?</a:t>
            </a:r>
          </a:p>
        </p:txBody>
      </p:sp>
      <p:cxnSp>
        <p:nvCxnSpPr>
          <p:cNvPr id="60" name="Conector recto de flecha 59">
            <a:extLst>
              <a:ext uri="{FF2B5EF4-FFF2-40B4-BE49-F238E27FC236}">
                <a16:creationId xmlns:a16="http://schemas.microsoft.com/office/drawing/2014/main" xmlns="" id="{2FC148E3-3FB6-A6D9-93AF-BB4E91152206}"/>
              </a:ext>
            </a:extLst>
          </p:cNvPr>
          <p:cNvCxnSpPr/>
          <p:nvPr/>
        </p:nvCxnSpPr>
        <p:spPr>
          <a:xfrm>
            <a:off x="4890637" y="2281756"/>
            <a:ext cx="419684" cy="0"/>
          </a:xfrm>
          <a:prstGeom prst="straightConnector1">
            <a:avLst/>
          </a:prstGeom>
          <a:ln w="412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ector angular 60">
            <a:extLst>
              <a:ext uri="{FF2B5EF4-FFF2-40B4-BE49-F238E27FC236}">
                <a16:creationId xmlns:a16="http://schemas.microsoft.com/office/drawing/2014/main" xmlns="" id="{78B16449-FE93-6F47-A779-DBFFBE3AA980}"/>
              </a:ext>
            </a:extLst>
          </p:cNvPr>
          <p:cNvCxnSpPr>
            <a:cxnSpLocks/>
          </p:cNvCxnSpPr>
          <p:nvPr/>
        </p:nvCxnSpPr>
        <p:spPr>
          <a:xfrm rot="16200000" flipH="1">
            <a:off x="4401965" y="1826555"/>
            <a:ext cx="432000" cy="0"/>
          </a:xfrm>
          <a:prstGeom prst="bentConnector3">
            <a:avLst>
              <a:gd name="adj1" fmla="val 50000"/>
            </a:avLst>
          </a:prstGeom>
          <a:ln w="19050">
            <a:solidFill>
              <a:srgbClr val="43AEE4"/>
            </a:solidFill>
            <a:prstDash val="sysDash"/>
            <a:headEnd type="arrow"/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3" name="Rombo 62">
            <a:extLst>
              <a:ext uri="{FF2B5EF4-FFF2-40B4-BE49-F238E27FC236}">
                <a16:creationId xmlns:a16="http://schemas.microsoft.com/office/drawing/2014/main" xmlns="" id="{73C031C1-4015-D446-A2BE-F7589714CCA4}"/>
              </a:ext>
            </a:extLst>
          </p:cNvPr>
          <p:cNvSpPr/>
          <p:nvPr/>
        </p:nvSpPr>
        <p:spPr>
          <a:xfrm>
            <a:off x="4469887" y="2118802"/>
            <a:ext cx="288032" cy="288032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66" name="Rombo 65">
            <a:extLst>
              <a:ext uri="{FF2B5EF4-FFF2-40B4-BE49-F238E27FC236}">
                <a16:creationId xmlns:a16="http://schemas.microsoft.com/office/drawing/2014/main" xmlns="" id="{73C031C1-4015-D446-A2BE-F7589714CCA4}"/>
              </a:ext>
            </a:extLst>
          </p:cNvPr>
          <p:cNvSpPr/>
          <p:nvPr/>
        </p:nvSpPr>
        <p:spPr>
          <a:xfrm>
            <a:off x="1184226" y="3118625"/>
            <a:ext cx="288032" cy="288032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cxnSp>
        <p:nvCxnSpPr>
          <p:cNvPr id="67" name="Conector angular 66">
            <a:extLst>
              <a:ext uri="{FF2B5EF4-FFF2-40B4-BE49-F238E27FC236}">
                <a16:creationId xmlns:a16="http://schemas.microsoft.com/office/drawing/2014/main" xmlns="" id="{FA20AED1-C446-654A-BC28-8BD3E2E1EAAB}"/>
              </a:ext>
            </a:extLst>
          </p:cNvPr>
          <p:cNvCxnSpPr>
            <a:cxnSpLocks/>
            <a:endCxn id="66" idx="3"/>
          </p:cNvCxnSpPr>
          <p:nvPr/>
        </p:nvCxnSpPr>
        <p:spPr>
          <a:xfrm rot="16200000" flipV="1">
            <a:off x="1481336" y="3253563"/>
            <a:ext cx="304488" cy="32264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Conector angular 67">
            <a:extLst>
              <a:ext uri="{FF2B5EF4-FFF2-40B4-BE49-F238E27FC236}">
                <a16:creationId xmlns:a16="http://schemas.microsoft.com/office/drawing/2014/main" xmlns="" id="{A6965A51-FB60-A941-95BD-06C411EA8617}"/>
              </a:ext>
            </a:extLst>
          </p:cNvPr>
          <p:cNvCxnSpPr>
            <a:cxnSpLocks/>
            <a:endCxn id="66" idx="1"/>
          </p:cNvCxnSpPr>
          <p:nvPr/>
        </p:nvCxnSpPr>
        <p:spPr>
          <a:xfrm rot="5400000" flipH="1" flipV="1">
            <a:off x="866111" y="3249014"/>
            <a:ext cx="304488" cy="33174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9" name="Rectángulo redondeado 68">
            <a:extLst>
              <a:ext uri="{FF2B5EF4-FFF2-40B4-BE49-F238E27FC236}">
                <a16:creationId xmlns:a16="http://schemas.microsoft.com/office/drawing/2014/main" xmlns="" id="{3DE1C258-C840-8642-9C56-F916E0F0E7B0}"/>
              </a:ext>
            </a:extLst>
          </p:cNvPr>
          <p:cNvSpPr/>
          <p:nvPr/>
        </p:nvSpPr>
        <p:spPr>
          <a:xfrm>
            <a:off x="611596" y="1960972"/>
            <a:ext cx="1368152" cy="648072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sz="1400" dirty="0">
                <a:solidFill>
                  <a:schemeClr val="tx1"/>
                </a:solidFill>
              </a:rPr>
              <a:t>HCEN</a:t>
            </a:r>
          </a:p>
        </p:txBody>
      </p:sp>
      <p:cxnSp>
        <p:nvCxnSpPr>
          <p:cNvPr id="70" name="Conector recto de flecha 69">
            <a:extLst>
              <a:ext uri="{FF2B5EF4-FFF2-40B4-BE49-F238E27FC236}">
                <a16:creationId xmlns:a16="http://schemas.microsoft.com/office/drawing/2014/main" xmlns="" id="{C6EBE655-7DF7-12B1-1CE5-65CE73822A2E}"/>
              </a:ext>
            </a:extLst>
          </p:cNvPr>
          <p:cNvCxnSpPr>
            <a:cxnSpLocks/>
          </p:cNvCxnSpPr>
          <p:nvPr/>
        </p:nvCxnSpPr>
        <p:spPr>
          <a:xfrm rot="16200000">
            <a:off x="1125154" y="2840512"/>
            <a:ext cx="419684" cy="0"/>
          </a:xfrm>
          <a:prstGeom prst="straightConnector1">
            <a:avLst/>
          </a:prstGeom>
          <a:ln w="412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" name="Imagen 70" descr="Icono&#10;&#10;Descripción generada automáticamente">
            <a:extLst>
              <a:ext uri="{FF2B5EF4-FFF2-40B4-BE49-F238E27FC236}">
                <a16:creationId xmlns:a16="http://schemas.microsoft.com/office/drawing/2014/main" xmlns="" id="{5D20D495-50D2-6A44-99CB-50143E6F6C40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411" y="3567129"/>
            <a:ext cx="870146" cy="870146"/>
          </a:xfrm>
          <a:prstGeom prst="rect">
            <a:avLst/>
          </a:prstGeom>
        </p:spPr>
      </p:pic>
      <p:pic>
        <p:nvPicPr>
          <p:cNvPr id="72" name="Imagen 71" descr="Icono&#10;&#10;Descripción generada automáticamente">
            <a:extLst>
              <a:ext uri="{FF2B5EF4-FFF2-40B4-BE49-F238E27FC236}">
                <a16:creationId xmlns:a16="http://schemas.microsoft.com/office/drawing/2014/main" xmlns="" id="{1B780C81-2D93-064A-88D3-9F24CE70FB6E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9829" y="3567129"/>
            <a:ext cx="870146" cy="870146"/>
          </a:xfrm>
          <a:prstGeom prst="rect">
            <a:avLst/>
          </a:prstGeom>
        </p:spPr>
      </p:pic>
      <p:pic>
        <p:nvPicPr>
          <p:cNvPr id="73" name="Imagen 72">
            <a:extLst>
              <a:ext uri="{FF2B5EF4-FFF2-40B4-BE49-F238E27FC236}">
                <a16:creationId xmlns:a16="http://schemas.microsoft.com/office/drawing/2014/main" xmlns="" id="{F6425A8D-BC70-A39C-9066-BB47A5556D3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021851" y="2987706"/>
            <a:ext cx="510930" cy="518404"/>
          </a:xfrm>
          <a:prstGeom prst="rect">
            <a:avLst/>
          </a:prstGeom>
        </p:spPr>
      </p:pic>
      <p:sp>
        <p:nvSpPr>
          <p:cNvPr id="74" name="Rectángulo 73">
            <a:extLst>
              <a:ext uri="{FF2B5EF4-FFF2-40B4-BE49-F238E27FC236}">
                <a16:creationId xmlns:a16="http://schemas.microsoft.com/office/drawing/2014/main" xmlns="" id="{9370451E-2871-1DC2-E7CB-11EB0C0E0E9C}"/>
              </a:ext>
            </a:extLst>
          </p:cNvPr>
          <p:cNvSpPr/>
          <p:nvPr/>
        </p:nvSpPr>
        <p:spPr>
          <a:xfrm>
            <a:off x="2516628" y="2877576"/>
            <a:ext cx="123363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UY" sz="1400" dirty="0">
                <a:solidFill>
                  <a:srgbClr val="000000"/>
                </a:solidFill>
              </a:rPr>
              <a:t>Historial</a:t>
            </a:r>
          </a:p>
          <a:p>
            <a:r>
              <a:rPr lang="es-UY" sz="1400" dirty="0">
                <a:solidFill>
                  <a:srgbClr val="000000"/>
                </a:solidFill>
              </a:rPr>
              <a:t>TER</a:t>
            </a:r>
            <a:endParaRPr lang="es-UY" sz="1200" dirty="0">
              <a:solidFill>
                <a:srgbClr val="000000"/>
              </a:solidFill>
            </a:endParaRPr>
          </a:p>
          <a:p>
            <a:r>
              <a:rPr lang="es-UY" sz="1400" dirty="0">
                <a:solidFill>
                  <a:srgbClr val="000000"/>
                </a:solidFill>
              </a:rPr>
              <a:t>Admisibilidad</a:t>
            </a:r>
            <a:endParaRPr lang="es-ES_tradnl" dirty="0"/>
          </a:p>
        </p:txBody>
      </p:sp>
      <p:cxnSp>
        <p:nvCxnSpPr>
          <p:cNvPr id="75" name="Conector recto de flecha 74">
            <a:extLst>
              <a:ext uri="{FF2B5EF4-FFF2-40B4-BE49-F238E27FC236}">
                <a16:creationId xmlns:a16="http://schemas.microsoft.com/office/drawing/2014/main" xmlns="" id="{84E9C4E4-C4CF-3553-F392-A336AD59A78C}"/>
              </a:ext>
            </a:extLst>
          </p:cNvPr>
          <p:cNvCxnSpPr/>
          <p:nvPr/>
        </p:nvCxnSpPr>
        <p:spPr>
          <a:xfrm>
            <a:off x="2180343" y="2283052"/>
            <a:ext cx="419684" cy="0"/>
          </a:xfrm>
          <a:prstGeom prst="straightConnector1">
            <a:avLst/>
          </a:prstGeom>
          <a:ln w="412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CuadroTexto 75">
            <a:extLst>
              <a:ext uri="{FF2B5EF4-FFF2-40B4-BE49-F238E27FC236}">
                <a16:creationId xmlns:a16="http://schemas.microsoft.com/office/drawing/2014/main" xmlns="" id="{B4A27C4C-5A04-5942-A57E-75460D130FE8}"/>
              </a:ext>
            </a:extLst>
          </p:cNvPr>
          <p:cNvSpPr txBox="1"/>
          <p:nvPr/>
        </p:nvSpPr>
        <p:spPr>
          <a:xfrm>
            <a:off x="6896218" y="1307361"/>
            <a:ext cx="2256537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UY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Consulta</a:t>
            </a:r>
            <a:endParaRPr lang="es-UY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UY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Asignación de código </a:t>
            </a:r>
            <a:r>
              <a:rPr lang="es-UY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CIE-10</a:t>
            </a:r>
            <a:endParaRPr lang="es-UY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UY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Validación médica en vía </a:t>
            </a:r>
            <a:r>
              <a:rPr lang="es-UY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jerárquica</a:t>
            </a:r>
            <a:endParaRPr lang="es-UY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7" name="CuadroTexto 76">
            <a:extLst>
              <a:ext uri="{FF2B5EF4-FFF2-40B4-BE49-F238E27FC236}">
                <a16:creationId xmlns:a16="http://schemas.microsoft.com/office/drawing/2014/main" xmlns="" id="{B4A27C4C-5A04-5942-A57E-75460D130FE8}"/>
              </a:ext>
            </a:extLst>
          </p:cNvPr>
          <p:cNvSpPr txBox="1"/>
          <p:nvPr/>
        </p:nvSpPr>
        <p:spPr>
          <a:xfrm>
            <a:off x="6880055" y="2872836"/>
            <a:ext cx="228886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UY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Alta anticipada</a:t>
            </a:r>
            <a:endParaRPr lang="es-UY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UY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Baja </a:t>
            </a:r>
            <a:endParaRPr lang="es-UY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8" name="Rectángulo 77">
            <a:extLst>
              <a:ext uri="{FF2B5EF4-FFF2-40B4-BE49-F238E27FC236}">
                <a16:creationId xmlns:a16="http://schemas.microsoft.com/office/drawing/2014/main" xmlns="" id="{6EDC3D1B-4755-BD32-BB06-124977564B75}"/>
              </a:ext>
            </a:extLst>
          </p:cNvPr>
          <p:cNvSpPr/>
          <p:nvPr/>
        </p:nvSpPr>
        <p:spPr>
          <a:xfrm>
            <a:off x="4293871" y="1743055"/>
            <a:ext cx="31771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UY" sz="1400" dirty="0"/>
              <a:t>SI</a:t>
            </a:r>
            <a:endParaRPr lang="es-ES_tradnl" sz="1400" dirty="0"/>
          </a:p>
        </p:txBody>
      </p:sp>
      <p:sp>
        <p:nvSpPr>
          <p:cNvPr id="79" name="Rectángulo 78">
            <a:extLst>
              <a:ext uri="{FF2B5EF4-FFF2-40B4-BE49-F238E27FC236}">
                <a16:creationId xmlns:a16="http://schemas.microsoft.com/office/drawing/2014/main" xmlns="" id="{47F25492-90E4-D51C-76EB-C17F13A97544}"/>
              </a:ext>
            </a:extLst>
          </p:cNvPr>
          <p:cNvSpPr/>
          <p:nvPr/>
        </p:nvSpPr>
        <p:spPr>
          <a:xfrm>
            <a:off x="4858255" y="1978541"/>
            <a:ext cx="42511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UY" sz="1400" dirty="0"/>
              <a:t>NO</a:t>
            </a:r>
            <a:endParaRPr lang="es-ES_tradnl" sz="1400" dirty="0"/>
          </a:p>
        </p:txBody>
      </p:sp>
      <p:sp>
        <p:nvSpPr>
          <p:cNvPr id="37" name="Rectángulo 36"/>
          <p:cNvSpPr/>
          <p:nvPr/>
        </p:nvSpPr>
        <p:spPr>
          <a:xfrm>
            <a:off x="2204731" y="3931022"/>
            <a:ext cx="87014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UY" sz="1400" dirty="0"/>
              <a:t>Evento clínico</a:t>
            </a:r>
          </a:p>
        </p:txBody>
      </p:sp>
    </p:spTree>
    <p:extLst>
      <p:ext uri="{BB962C8B-B14F-4D97-AF65-F5344CB8AC3E}">
        <p14:creationId xmlns:p14="http://schemas.microsoft.com/office/powerpoint/2010/main" val="3449088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o 7">
            <a:extLst>
              <a:ext uri="{FF2B5EF4-FFF2-40B4-BE49-F238E27FC236}">
                <a16:creationId xmlns:a16="http://schemas.microsoft.com/office/drawing/2014/main" xmlns="" id="{AA9BC31E-42AB-1A41-A9A9-93DEF2B9BF68}"/>
              </a:ext>
            </a:extLst>
          </p:cNvPr>
          <p:cNvGrpSpPr/>
          <p:nvPr/>
        </p:nvGrpSpPr>
        <p:grpSpPr>
          <a:xfrm>
            <a:off x="6546034" y="1924368"/>
            <a:ext cx="914400" cy="914400"/>
            <a:chOff x="6222322" y="1471484"/>
            <a:chExt cx="914400" cy="914400"/>
          </a:xfrm>
        </p:grpSpPr>
        <p:pic>
          <p:nvPicPr>
            <p:cNvPr id="17" name="Gráfico 16" descr="Monitor con relleno sólido">
              <a:extLst>
                <a:ext uri="{FF2B5EF4-FFF2-40B4-BE49-F238E27FC236}">
                  <a16:creationId xmlns:a16="http://schemas.microsoft.com/office/drawing/2014/main" xmlns="" id="{F2C3CA9A-1F3F-544C-A3BA-B054335182A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p:blipFill>
          <p:spPr>
            <a:xfrm>
              <a:off x="6222322" y="1471484"/>
              <a:ext cx="914400" cy="914400"/>
            </a:xfrm>
            <a:prstGeom prst="rect">
              <a:avLst/>
            </a:prstGeom>
          </p:spPr>
        </p:pic>
        <p:sp>
          <p:nvSpPr>
            <p:cNvPr id="39" name="CuadroTexto 38">
              <a:extLst>
                <a:ext uri="{FF2B5EF4-FFF2-40B4-BE49-F238E27FC236}">
                  <a16:creationId xmlns:a16="http://schemas.microsoft.com/office/drawing/2014/main" xmlns="" id="{6DFCEF24-6FFB-E14B-8019-17B837DE9157}"/>
                </a:ext>
              </a:extLst>
            </p:cNvPr>
            <p:cNvSpPr txBox="1"/>
            <p:nvPr/>
          </p:nvSpPr>
          <p:spPr>
            <a:xfrm>
              <a:off x="6325899" y="1723717"/>
              <a:ext cx="70724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UY" sz="1200" dirty="0"/>
                <a:t>SGCML*</a:t>
              </a:r>
              <a:endParaRPr lang="es-UY" sz="1050" dirty="0"/>
            </a:p>
          </p:txBody>
        </p:sp>
      </p:grpSp>
      <p:pic>
        <p:nvPicPr>
          <p:cNvPr id="26" name="Imagen 25" descr="Icono&#10;&#10;Descripción generada automáticamente">
            <a:extLst>
              <a:ext uri="{FF2B5EF4-FFF2-40B4-BE49-F238E27FC236}">
                <a16:creationId xmlns:a16="http://schemas.microsoft.com/office/drawing/2014/main" xmlns="" id="{5D20D495-50D2-6A44-99CB-50143E6F6C4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411" y="3567129"/>
            <a:ext cx="870146" cy="870146"/>
          </a:xfrm>
          <a:prstGeom prst="rect">
            <a:avLst/>
          </a:prstGeom>
        </p:spPr>
      </p:pic>
      <p:pic>
        <p:nvPicPr>
          <p:cNvPr id="27" name="Imagen 26" descr="Icono&#10;&#10;Descripción generada automáticamente">
            <a:extLst>
              <a:ext uri="{FF2B5EF4-FFF2-40B4-BE49-F238E27FC236}">
                <a16:creationId xmlns:a16="http://schemas.microsoft.com/office/drawing/2014/main" xmlns="" id="{1B780C81-2D93-064A-88D3-9F24CE70FB6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9829" y="3567129"/>
            <a:ext cx="870146" cy="870146"/>
          </a:xfrm>
          <a:prstGeom prst="rect">
            <a:avLst/>
          </a:prstGeom>
        </p:spPr>
      </p:pic>
      <p:sp>
        <p:nvSpPr>
          <p:cNvPr id="30" name="Rombo 29">
            <a:extLst>
              <a:ext uri="{FF2B5EF4-FFF2-40B4-BE49-F238E27FC236}">
                <a16:creationId xmlns:a16="http://schemas.microsoft.com/office/drawing/2014/main" xmlns="" id="{73C031C1-4015-D446-A2BE-F7589714CCA4}"/>
              </a:ext>
            </a:extLst>
          </p:cNvPr>
          <p:cNvSpPr/>
          <p:nvPr/>
        </p:nvSpPr>
        <p:spPr>
          <a:xfrm>
            <a:off x="1184226" y="3118625"/>
            <a:ext cx="288032" cy="288032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cxnSp>
        <p:nvCxnSpPr>
          <p:cNvPr id="31" name="Conector angular 30">
            <a:extLst>
              <a:ext uri="{FF2B5EF4-FFF2-40B4-BE49-F238E27FC236}">
                <a16:creationId xmlns:a16="http://schemas.microsoft.com/office/drawing/2014/main" xmlns="" id="{FA20AED1-C446-654A-BC28-8BD3E2E1EAAB}"/>
              </a:ext>
            </a:extLst>
          </p:cNvPr>
          <p:cNvCxnSpPr>
            <a:cxnSpLocks/>
            <a:stCxn id="27" idx="0"/>
            <a:endCxn id="30" idx="3"/>
          </p:cNvCxnSpPr>
          <p:nvPr/>
        </p:nvCxnSpPr>
        <p:spPr>
          <a:xfrm rot="16200000" flipV="1">
            <a:off x="1481336" y="3253563"/>
            <a:ext cx="304488" cy="32264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Conector angular 31">
            <a:extLst>
              <a:ext uri="{FF2B5EF4-FFF2-40B4-BE49-F238E27FC236}">
                <a16:creationId xmlns:a16="http://schemas.microsoft.com/office/drawing/2014/main" xmlns="" id="{A6965A51-FB60-A941-95BD-06C411EA8617}"/>
              </a:ext>
            </a:extLst>
          </p:cNvPr>
          <p:cNvCxnSpPr>
            <a:cxnSpLocks/>
            <a:stCxn id="26" idx="0"/>
            <a:endCxn id="30" idx="1"/>
          </p:cNvCxnSpPr>
          <p:nvPr/>
        </p:nvCxnSpPr>
        <p:spPr>
          <a:xfrm rot="5400000" flipH="1" flipV="1">
            <a:off x="866111" y="3249014"/>
            <a:ext cx="304488" cy="33174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Rectángulo 33"/>
          <p:cNvSpPr/>
          <p:nvPr/>
        </p:nvSpPr>
        <p:spPr>
          <a:xfrm>
            <a:off x="2204731" y="3931022"/>
            <a:ext cx="87014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UY" sz="1400" dirty="0"/>
              <a:t>Evento clínico</a:t>
            </a:r>
          </a:p>
        </p:txBody>
      </p:sp>
      <p:sp>
        <p:nvSpPr>
          <p:cNvPr id="36" name="Rectángulo redondeado 35">
            <a:extLst>
              <a:ext uri="{FF2B5EF4-FFF2-40B4-BE49-F238E27FC236}">
                <a16:creationId xmlns:a16="http://schemas.microsoft.com/office/drawing/2014/main" xmlns="" id="{3DE1C258-C840-8642-9C56-F916E0F0E7B0}"/>
              </a:ext>
            </a:extLst>
          </p:cNvPr>
          <p:cNvSpPr/>
          <p:nvPr/>
        </p:nvSpPr>
        <p:spPr>
          <a:xfrm>
            <a:off x="611596" y="1960972"/>
            <a:ext cx="1368152" cy="648072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sz="1400" dirty="0">
                <a:solidFill>
                  <a:schemeClr val="tx1"/>
                </a:solidFill>
              </a:rPr>
              <a:t>HCEN</a:t>
            </a:r>
          </a:p>
        </p:txBody>
      </p:sp>
      <p:sp>
        <p:nvSpPr>
          <p:cNvPr id="40" name="Rectángulo redondeado 39">
            <a:extLst>
              <a:ext uri="{FF2B5EF4-FFF2-40B4-BE49-F238E27FC236}">
                <a16:creationId xmlns:a16="http://schemas.microsoft.com/office/drawing/2014/main" xmlns="" id="{3DE1C258-C840-8642-9C56-F916E0F0E7B0}"/>
              </a:ext>
            </a:extLst>
          </p:cNvPr>
          <p:cNvSpPr/>
          <p:nvPr/>
        </p:nvSpPr>
        <p:spPr>
          <a:xfrm>
            <a:off x="2739575" y="1982598"/>
            <a:ext cx="1368152" cy="64807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sz="1400" b="1" dirty="0">
                <a:solidFill>
                  <a:schemeClr val="accent3">
                    <a:lumMod val="75000"/>
                  </a:schemeClr>
                </a:solidFill>
              </a:rPr>
              <a:t>Gestor de novedades</a:t>
            </a:r>
          </a:p>
        </p:txBody>
      </p:sp>
      <p:cxnSp>
        <p:nvCxnSpPr>
          <p:cNvPr id="9" name="Conector recto de flecha 8">
            <a:extLst>
              <a:ext uri="{FF2B5EF4-FFF2-40B4-BE49-F238E27FC236}">
                <a16:creationId xmlns:a16="http://schemas.microsoft.com/office/drawing/2014/main" xmlns="" id="{84E9C4E4-C4CF-3553-F392-A336AD59A78C}"/>
              </a:ext>
            </a:extLst>
          </p:cNvPr>
          <p:cNvCxnSpPr/>
          <p:nvPr/>
        </p:nvCxnSpPr>
        <p:spPr>
          <a:xfrm>
            <a:off x="2180343" y="2283052"/>
            <a:ext cx="419684" cy="0"/>
          </a:xfrm>
          <a:prstGeom prst="straightConnector1">
            <a:avLst/>
          </a:prstGeom>
          <a:ln w="412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ector recto de flecha 36">
            <a:extLst>
              <a:ext uri="{FF2B5EF4-FFF2-40B4-BE49-F238E27FC236}">
                <a16:creationId xmlns:a16="http://schemas.microsoft.com/office/drawing/2014/main" xmlns="" id="{A6D3B13C-3245-1D63-B54F-FC55B7C3098D}"/>
              </a:ext>
            </a:extLst>
          </p:cNvPr>
          <p:cNvCxnSpPr>
            <a:cxnSpLocks/>
          </p:cNvCxnSpPr>
          <p:nvPr/>
        </p:nvCxnSpPr>
        <p:spPr>
          <a:xfrm>
            <a:off x="4004686" y="2278896"/>
            <a:ext cx="337986" cy="4156"/>
          </a:xfrm>
          <a:prstGeom prst="straightConnector1">
            <a:avLst/>
          </a:prstGeom>
          <a:ln w="412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ector recto de flecha 37">
            <a:extLst>
              <a:ext uri="{FF2B5EF4-FFF2-40B4-BE49-F238E27FC236}">
                <a16:creationId xmlns:a16="http://schemas.microsoft.com/office/drawing/2014/main" xmlns="" id="{2FC148E3-3FB6-A6D9-93AF-BB4E91152206}"/>
              </a:ext>
            </a:extLst>
          </p:cNvPr>
          <p:cNvCxnSpPr/>
          <p:nvPr/>
        </p:nvCxnSpPr>
        <p:spPr>
          <a:xfrm>
            <a:off x="4890637" y="2281756"/>
            <a:ext cx="419684" cy="0"/>
          </a:xfrm>
          <a:prstGeom prst="straightConnector1">
            <a:avLst/>
          </a:prstGeom>
          <a:ln w="412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ector recto de flecha 43">
            <a:extLst>
              <a:ext uri="{FF2B5EF4-FFF2-40B4-BE49-F238E27FC236}">
                <a16:creationId xmlns:a16="http://schemas.microsoft.com/office/drawing/2014/main" xmlns="" id="{44CA6E8D-135A-C3C9-F03D-96226E84ECE3}"/>
              </a:ext>
            </a:extLst>
          </p:cNvPr>
          <p:cNvCxnSpPr/>
          <p:nvPr/>
        </p:nvCxnSpPr>
        <p:spPr>
          <a:xfrm>
            <a:off x="5488887" y="2277547"/>
            <a:ext cx="419684" cy="0"/>
          </a:xfrm>
          <a:prstGeom prst="straightConnector1">
            <a:avLst/>
          </a:prstGeom>
          <a:ln w="412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ector recto de flecha 44">
            <a:extLst>
              <a:ext uri="{FF2B5EF4-FFF2-40B4-BE49-F238E27FC236}">
                <a16:creationId xmlns:a16="http://schemas.microsoft.com/office/drawing/2014/main" xmlns="" id="{C6EBE655-7DF7-12B1-1CE5-65CE73822A2E}"/>
              </a:ext>
            </a:extLst>
          </p:cNvPr>
          <p:cNvCxnSpPr>
            <a:cxnSpLocks/>
          </p:cNvCxnSpPr>
          <p:nvPr/>
        </p:nvCxnSpPr>
        <p:spPr>
          <a:xfrm rot="16200000">
            <a:off x="1125154" y="2840512"/>
            <a:ext cx="419684" cy="0"/>
          </a:xfrm>
          <a:prstGeom prst="straightConnector1">
            <a:avLst/>
          </a:prstGeom>
          <a:ln w="412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ector recto de flecha 45">
            <a:extLst>
              <a:ext uri="{FF2B5EF4-FFF2-40B4-BE49-F238E27FC236}">
                <a16:creationId xmlns:a16="http://schemas.microsoft.com/office/drawing/2014/main" xmlns="" id="{1192147D-47CE-1972-F289-9B8147A14895}"/>
              </a:ext>
            </a:extLst>
          </p:cNvPr>
          <p:cNvCxnSpPr/>
          <p:nvPr/>
        </p:nvCxnSpPr>
        <p:spPr>
          <a:xfrm>
            <a:off x="6084512" y="2267055"/>
            <a:ext cx="419684" cy="0"/>
          </a:xfrm>
          <a:prstGeom prst="straightConnector1">
            <a:avLst/>
          </a:prstGeom>
          <a:ln w="412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ector recto de flecha 46">
            <a:extLst>
              <a:ext uri="{FF2B5EF4-FFF2-40B4-BE49-F238E27FC236}">
                <a16:creationId xmlns:a16="http://schemas.microsoft.com/office/drawing/2014/main" xmlns="" id="{3B3C3AB7-8D6E-3778-5899-401E01B5CF73}"/>
              </a:ext>
            </a:extLst>
          </p:cNvPr>
          <p:cNvCxnSpPr>
            <a:cxnSpLocks/>
          </p:cNvCxnSpPr>
          <p:nvPr/>
        </p:nvCxnSpPr>
        <p:spPr>
          <a:xfrm flipH="1" flipV="1">
            <a:off x="6991682" y="2836822"/>
            <a:ext cx="8014" cy="398121"/>
          </a:xfrm>
          <a:prstGeom prst="straightConnector1">
            <a:avLst/>
          </a:prstGeom>
          <a:ln w="412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Gráfico 6" descr="Engranajes">
            <a:extLst>
              <a:ext uri="{FF2B5EF4-FFF2-40B4-BE49-F238E27FC236}">
                <a16:creationId xmlns:a16="http://schemas.microsoft.com/office/drawing/2014/main" xmlns="" id="{B2501EBE-0E9C-CE96-E77F-3555780346C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duotone>
              <a:prstClr val="black"/>
              <a:srgbClr val="1E9399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2621086" y="1833286"/>
            <a:ext cx="558375" cy="558375"/>
          </a:xfrm>
          <a:prstGeom prst="rect">
            <a:avLst/>
          </a:prstGeom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xmlns="" id="{C7FCF948-3AC9-B87C-E701-D53BDFC96FAB}"/>
              </a:ext>
            </a:extLst>
          </p:cNvPr>
          <p:cNvSpPr/>
          <p:nvPr/>
        </p:nvSpPr>
        <p:spPr>
          <a:xfrm>
            <a:off x="3888689" y="2496279"/>
            <a:ext cx="152692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UY" sz="1400" dirty="0" smtClean="0">
                <a:solidFill>
                  <a:schemeClr val="bg2">
                    <a:lumMod val="50000"/>
                  </a:schemeClr>
                </a:solidFill>
              </a:rPr>
              <a:t>¿Cumple </a:t>
            </a:r>
            <a:r>
              <a:rPr lang="es-UY" sz="1400" dirty="0">
                <a:solidFill>
                  <a:schemeClr val="bg2">
                    <a:lumMod val="50000"/>
                  </a:schemeClr>
                </a:solidFill>
              </a:rPr>
              <a:t>condiciones de admisibilidad?</a:t>
            </a: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xmlns="" id="{6EDC3D1B-4755-BD32-BB06-124977564B75}"/>
              </a:ext>
            </a:extLst>
          </p:cNvPr>
          <p:cNvSpPr/>
          <p:nvPr/>
        </p:nvSpPr>
        <p:spPr>
          <a:xfrm>
            <a:off x="4293871" y="1743055"/>
            <a:ext cx="31771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UY" sz="1400" dirty="0"/>
              <a:t>SI</a:t>
            </a:r>
            <a:endParaRPr lang="es-ES_tradnl" sz="1400" dirty="0"/>
          </a:p>
        </p:txBody>
      </p:sp>
      <p:sp>
        <p:nvSpPr>
          <p:cNvPr id="48" name="Rectángulo 47">
            <a:extLst>
              <a:ext uri="{FF2B5EF4-FFF2-40B4-BE49-F238E27FC236}">
                <a16:creationId xmlns:a16="http://schemas.microsoft.com/office/drawing/2014/main" xmlns="" id="{47F25492-90E4-D51C-76EB-C17F13A97544}"/>
              </a:ext>
            </a:extLst>
          </p:cNvPr>
          <p:cNvSpPr/>
          <p:nvPr/>
        </p:nvSpPr>
        <p:spPr>
          <a:xfrm>
            <a:off x="4858255" y="1978541"/>
            <a:ext cx="42511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UY" sz="1400" dirty="0"/>
              <a:t>NO</a:t>
            </a:r>
            <a:endParaRPr lang="es-ES_tradnl" sz="1400" dirty="0"/>
          </a:p>
        </p:txBody>
      </p:sp>
      <p:pic>
        <p:nvPicPr>
          <p:cNvPr id="1028" name="Picture 4" descr="Banco de Previsión Social">
            <a:extLst>
              <a:ext uri="{FF2B5EF4-FFF2-40B4-BE49-F238E27FC236}">
                <a16:creationId xmlns:a16="http://schemas.microsoft.com/office/drawing/2014/main" xmlns="" id="{33A0D072-AC9A-2325-7C8C-E1ED30F025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8261" y="1038192"/>
            <a:ext cx="1051578" cy="527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F6425A8D-BC70-A39C-9066-BB47A5556D3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021851" y="2987706"/>
            <a:ext cx="510930" cy="518404"/>
          </a:xfrm>
          <a:prstGeom prst="rect">
            <a:avLst/>
          </a:prstGeom>
        </p:spPr>
      </p:pic>
      <p:sp>
        <p:nvSpPr>
          <p:cNvPr id="4" name="Rectángulo 3">
            <a:extLst>
              <a:ext uri="{FF2B5EF4-FFF2-40B4-BE49-F238E27FC236}">
                <a16:creationId xmlns:a16="http://schemas.microsoft.com/office/drawing/2014/main" xmlns="" id="{9370451E-2871-1DC2-E7CB-11EB0C0E0E9C}"/>
              </a:ext>
            </a:extLst>
          </p:cNvPr>
          <p:cNvSpPr/>
          <p:nvPr/>
        </p:nvSpPr>
        <p:spPr>
          <a:xfrm>
            <a:off x="2516628" y="2877576"/>
            <a:ext cx="123363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UY" sz="1400" dirty="0">
                <a:solidFill>
                  <a:srgbClr val="000000"/>
                </a:solidFill>
              </a:rPr>
              <a:t>Historial</a:t>
            </a:r>
          </a:p>
          <a:p>
            <a:r>
              <a:rPr lang="es-UY" sz="1400" dirty="0">
                <a:solidFill>
                  <a:srgbClr val="000000"/>
                </a:solidFill>
              </a:rPr>
              <a:t>TER</a:t>
            </a:r>
            <a:endParaRPr lang="es-UY" sz="1200" dirty="0">
              <a:solidFill>
                <a:srgbClr val="000000"/>
              </a:solidFill>
            </a:endParaRPr>
          </a:p>
          <a:p>
            <a:r>
              <a:rPr lang="es-UY" sz="1400" dirty="0">
                <a:solidFill>
                  <a:srgbClr val="000000"/>
                </a:solidFill>
              </a:rPr>
              <a:t>Admisibilidad</a:t>
            </a:r>
            <a:endParaRPr lang="es-ES_tradnl" dirty="0"/>
          </a:p>
        </p:txBody>
      </p:sp>
      <p:grpSp>
        <p:nvGrpSpPr>
          <p:cNvPr id="11" name="Grupo 10">
            <a:extLst>
              <a:ext uri="{FF2B5EF4-FFF2-40B4-BE49-F238E27FC236}">
                <a16:creationId xmlns:a16="http://schemas.microsoft.com/office/drawing/2014/main" xmlns="" id="{37C95409-2720-7453-F08F-6606FCF872DC}"/>
              </a:ext>
            </a:extLst>
          </p:cNvPr>
          <p:cNvGrpSpPr>
            <a:grpSpLocks noChangeAspect="1"/>
          </p:cNvGrpSpPr>
          <p:nvPr/>
        </p:nvGrpSpPr>
        <p:grpSpPr>
          <a:xfrm>
            <a:off x="6504196" y="3323232"/>
            <a:ext cx="999826" cy="999826"/>
            <a:chOff x="5771459" y="3234943"/>
            <a:chExt cx="1264792" cy="1264792"/>
          </a:xfrm>
        </p:grpSpPr>
        <p:sp>
          <p:nvSpPr>
            <p:cNvPr id="6" name="Elipse 5">
              <a:extLst>
                <a:ext uri="{FF2B5EF4-FFF2-40B4-BE49-F238E27FC236}">
                  <a16:creationId xmlns:a16="http://schemas.microsoft.com/office/drawing/2014/main" xmlns="" id="{2B7C8C6C-3BA6-A55E-4F8A-E96D0869676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771459" y="3234943"/>
              <a:ext cx="1264792" cy="1264792"/>
            </a:xfrm>
            <a:prstGeom prst="ellipse">
              <a:avLst/>
            </a:prstGeom>
            <a:solidFill>
              <a:srgbClr val="62C3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pic>
          <p:nvPicPr>
            <p:cNvPr id="5" name="Imagen 4" descr="Interfaz de usuario gráfica&#10;&#10;Descripción generada automáticamente">
              <a:extLst>
                <a:ext uri="{FF2B5EF4-FFF2-40B4-BE49-F238E27FC236}">
                  <a16:creationId xmlns:a16="http://schemas.microsoft.com/office/drawing/2014/main" xmlns="" id="{1FBC4122-4E5B-6A4C-92B2-8A4FE3AC809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27" t="13521" r="9602" b="22080"/>
            <a:stretch/>
          </p:blipFill>
          <p:spPr>
            <a:xfrm>
              <a:off x="5877020" y="3444946"/>
              <a:ext cx="1094663" cy="899187"/>
            </a:xfrm>
            <a:prstGeom prst="ellipse">
              <a:avLst/>
            </a:prstGeom>
          </p:spPr>
        </p:pic>
      </p:grpSp>
      <p:sp>
        <p:nvSpPr>
          <p:cNvPr id="51" name="Título 1">
            <a:extLst>
              <a:ext uri="{FF2B5EF4-FFF2-40B4-BE49-F238E27FC236}">
                <a16:creationId xmlns:a16="http://schemas.microsoft.com/office/drawing/2014/main" xmlns="" id="{CB8713F8-69B5-3263-3E70-2DF11491BB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544" y="997189"/>
            <a:ext cx="7290906" cy="333302"/>
          </a:xfrm>
        </p:spPr>
        <p:txBody>
          <a:bodyPr>
            <a:normAutofit/>
          </a:bodyPr>
          <a:lstStyle/>
          <a:p>
            <a:r>
              <a:rPr lang="es-ES" b="1" dirty="0"/>
              <a:t>6. Nuevo proceso</a:t>
            </a:r>
          </a:p>
        </p:txBody>
      </p:sp>
      <p:cxnSp>
        <p:nvCxnSpPr>
          <p:cNvPr id="41" name="Conector angular 40">
            <a:extLst>
              <a:ext uri="{FF2B5EF4-FFF2-40B4-BE49-F238E27FC236}">
                <a16:creationId xmlns:a16="http://schemas.microsoft.com/office/drawing/2014/main" xmlns="" id="{FDC7008D-638F-A14C-81BA-D522E9258FB8}"/>
              </a:ext>
            </a:extLst>
          </p:cNvPr>
          <p:cNvCxnSpPr>
            <a:cxnSpLocks/>
            <a:stCxn id="1028" idx="3"/>
            <a:endCxn id="17" idx="0"/>
          </p:cNvCxnSpPr>
          <p:nvPr/>
        </p:nvCxnSpPr>
        <p:spPr>
          <a:xfrm>
            <a:off x="5119839" y="1301916"/>
            <a:ext cx="1883395" cy="622452"/>
          </a:xfrm>
          <a:prstGeom prst="bentConnector2">
            <a:avLst/>
          </a:prstGeom>
          <a:ln w="19050">
            <a:solidFill>
              <a:srgbClr val="43AEE4"/>
            </a:solidFill>
            <a:prstDash val="sysDash"/>
            <a:headEnd type="arrow"/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Conector angular 42">
            <a:extLst>
              <a:ext uri="{FF2B5EF4-FFF2-40B4-BE49-F238E27FC236}">
                <a16:creationId xmlns:a16="http://schemas.microsoft.com/office/drawing/2014/main" xmlns="" id="{78B16449-FE93-6F47-A779-DBFFBE3AA980}"/>
              </a:ext>
            </a:extLst>
          </p:cNvPr>
          <p:cNvCxnSpPr>
            <a:cxnSpLocks/>
          </p:cNvCxnSpPr>
          <p:nvPr/>
        </p:nvCxnSpPr>
        <p:spPr>
          <a:xfrm rot="16200000" flipH="1">
            <a:off x="4401965" y="1826555"/>
            <a:ext cx="432000" cy="0"/>
          </a:xfrm>
          <a:prstGeom prst="bentConnector3">
            <a:avLst>
              <a:gd name="adj1" fmla="val 50000"/>
            </a:avLst>
          </a:prstGeom>
          <a:ln w="19050">
            <a:solidFill>
              <a:srgbClr val="43AEE4"/>
            </a:solidFill>
            <a:prstDash val="sysDash"/>
            <a:headEnd type="arrow"/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9" name="Rombo 48">
            <a:extLst>
              <a:ext uri="{FF2B5EF4-FFF2-40B4-BE49-F238E27FC236}">
                <a16:creationId xmlns:a16="http://schemas.microsoft.com/office/drawing/2014/main" xmlns="" id="{73C031C1-4015-D446-A2BE-F7589714CCA4}"/>
              </a:ext>
            </a:extLst>
          </p:cNvPr>
          <p:cNvSpPr/>
          <p:nvPr/>
        </p:nvSpPr>
        <p:spPr>
          <a:xfrm>
            <a:off x="4469887" y="2118802"/>
            <a:ext cx="288032" cy="288032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52" name="CuadroTexto 51">
            <a:extLst>
              <a:ext uri="{FF2B5EF4-FFF2-40B4-BE49-F238E27FC236}">
                <a16:creationId xmlns:a16="http://schemas.microsoft.com/office/drawing/2014/main" xmlns="" id="{0DEEE1A9-AD99-4812-AA51-1A371538EE3D}"/>
              </a:ext>
            </a:extLst>
          </p:cNvPr>
          <p:cNvSpPr txBox="1"/>
          <p:nvPr/>
        </p:nvSpPr>
        <p:spPr>
          <a:xfrm>
            <a:off x="5698729" y="4358115"/>
            <a:ext cx="27037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UY" sz="1200" dirty="0"/>
              <a:t>Personal de la institución de salud</a:t>
            </a:r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xmlns="" id="{DA9EF41D-51A2-53F8-3193-10B9EB3DDCAE}"/>
              </a:ext>
            </a:extLst>
          </p:cNvPr>
          <p:cNvSpPr txBox="1"/>
          <p:nvPr/>
        </p:nvSpPr>
        <p:spPr>
          <a:xfrm>
            <a:off x="-2287" y="4881890"/>
            <a:ext cx="435728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/>
              <a:t>*Aplicación Web Sistema de Gestión de certificaciones médicas laborales</a:t>
            </a:r>
            <a:endParaRPr lang="es-UY" sz="900" dirty="0"/>
          </a:p>
        </p:txBody>
      </p:sp>
    </p:spTree>
    <p:extLst>
      <p:ext uri="{BB962C8B-B14F-4D97-AF65-F5344CB8AC3E}">
        <p14:creationId xmlns:p14="http://schemas.microsoft.com/office/powerpoint/2010/main" val="3051813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xmlns="" id="{E2096B39-6958-9B44-A86C-6BD62BD0C5F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90786444"/>
              </p:ext>
            </p:extLst>
          </p:nvPr>
        </p:nvGraphicFramePr>
        <p:xfrm>
          <a:off x="467543" y="1330491"/>
          <a:ext cx="8485154" cy="39742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C84603B5-F611-9042-9BEC-2A963447C8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544" y="897799"/>
            <a:ext cx="7290906" cy="333302"/>
          </a:xfrm>
        </p:spPr>
        <p:txBody>
          <a:bodyPr>
            <a:normAutofit/>
          </a:bodyPr>
          <a:lstStyle/>
          <a:p>
            <a:r>
              <a:rPr lang="es-ES" b="1" dirty="0"/>
              <a:t>7. Beneficios</a:t>
            </a:r>
          </a:p>
        </p:txBody>
      </p:sp>
      <p:sp>
        <p:nvSpPr>
          <p:cNvPr id="3" name="Rectángulo redondeado 2">
            <a:extLst>
              <a:ext uri="{FF2B5EF4-FFF2-40B4-BE49-F238E27FC236}">
                <a16:creationId xmlns:a16="http://schemas.microsoft.com/office/drawing/2014/main" xmlns="" id="{692A04A9-DCDF-5655-930C-110BC19A64E2}"/>
              </a:ext>
            </a:extLst>
          </p:cNvPr>
          <p:cNvSpPr/>
          <p:nvPr/>
        </p:nvSpPr>
        <p:spPr>
          <a:xfrm>
            <a:off x="114127" y="1252330"/>
            <a:ext cx="1975677" cy="268357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_tradnl" sz="800" b="1" dirty="0">
                <a:solidFill>
                  <a:schemeClr val="bg1"/>
                </a:solidFill>
                <a:latin typeface="Nunito Sans"/>
                <a:sym typeface="Nunito Sans"/>
              </a:rPr>
              <a:t>USUARIOS DEL SISTEMA DE SALUD</a:t>
            </a:r>
          </a:p>
        </p:txBody>
      </p:sp>
      <p:sp>
        <p:nvSpPr>
          <p:cNvPr id="11" name="Rectángulo redondeado 10">
            <a:extLst>
              <a:ext uri="{FF2B5EF4-FFF2-40B4-BE49-F238E27FC236}">
                <a16:creationId xmlns:a16="http://schemas.microsoft.com/office/drawing/2014/main" xmlns="" id="{4E4712ED-9F2A-D988-CDAE-4715C42C1163}"/>
              </a:ext>
            </a:extLst>
          </p:cNvPr>
          <p:cNvSpPr/>
          <p:nvPr/>
        </p:nvSpPr>
        <p:spPr>
          <a:xfrm>
            <a:off x="114130" y="2576062"/>
            <a:ext cx="1975676" cy="271562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_tradnl" sz="800" b="1" dirty="0">
                <a:solidFill>
                  <a:schemeClr val="bg1"/>
                </a:solidFill>
                <a:latin typeface="Nunito Sans"/>
                <a:sym typeface="Nunito Sans"/>
              </a:rPr>
              <a:t>PRESTADORES DE SALUD</a:t>
            </a:r>
          </a:p>
        </p:txBody>
      </p:sp>
      <p:sp>
        <p:nvSpPr>
          <p:cNvPr id="7" name="Rectángulo redondeado 6">
            <a:extLst>
              <a:ext uri="{FF2B5EF4-FFF2-40B4-BE49-F238E27FC236}">
                <a16:creationId xmlns:a16="http://schemas.microsoft.com/office/drawing/2014/main" xmlns="" id="{AAB72F27-749F-B6CC-E916-AB9D243A0201}"/>
              </a:ext>
            </a:extLst>
          </p:cNvPr>
          <p:cNvSpPr/>
          <p:nvPr/>
        </p:nvSpPr>
        <p:spPr>
          <a:xfrm>
            <a:off x="123168" y="4179383"/>
            <a:ext cx="1975677" cy="231373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_tradnl" sz="800" b="1" dirty="0" smtClean="0">
                <a:solidFill>
                  <a:schemeClr val="bg1"/>
                </a:solidFill>
                <a:latin typeface="Nunito Sans"/>
                <a:sym typeface="Nunito Sans"/>
              </a:rPr>
              <a:t>BANCO DE PREVISIÓN SOCIAL</a:t>
            </a:r>
            <a:endParaRPr lang="es-ES_tradnl" sz="800" b="1" dirty="0">
              <a:solidFill>
                <a:schemeClr val="bg1"/>
              </a:solidFill>
              <a:latin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4042271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xmlns="" id="{B4A27C4C-5A04-5942-A57E-75460D130FE8}"/>
              </a:ext>
            </a:extLst>
          </p:cNvPr>
          <p:cNvSpPr txBox="1"/>
          <p:nvPr/>
        </p:nvSpPr>
        <p:spPr>
          <a:xfrm>
            <a:off x="155569" y="1163840"/>
            <a:ext cx="8617279" cy="3739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endParaRPr lang="es-UY" sz="14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UY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Sistemas informáticos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UY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Adecuar los sistemas de gestión hospitalaria (HIS</a:t>
            </a:r>
            <a:r>
              <a:rPr lang="es-UY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).</a:t>
            </a:r>
            <a:endParaRPr lang="es-UY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UY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Personal técnico en Registros Médicos (RRMM)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UY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Readecuar tareas de transcripción del formulario papel a actuaciones en herramienta para la consulta y gestión de certificaciones</a:t>
            </a:r>
            <a:r>
              <a:rPr lang="es-UY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endParaRPr lang="es-UY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UY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Médicos certificadores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UY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Eliminar formulario papel, pasando a formulario digital. 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UY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Acceder a información de contexto del paciente para la mejora de la calidad de la certificación laboral.</a:t>
            </a: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D031D09E-3441-CE52-4C13-B89BE7DAF5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b="1" dirty="0"/>
              <a:t>8. Impactos estimados para los Prestadores de Salud</a:t>
            </a:r>
          </a:p>
        </p:txBody>
      </p:sp>
    </p:spTree>
    <p:extLst>
      <p:ext uri="{BB962C8B-B14F-4D97-AF65-F5344CB8AC3E}">
        <p14:creationId xmlns:p14="http://schemas.microsoft.com/office/powerpoint/2010/main" val="2660414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>
            <a:extLst>
              <a:ext uri="{FF2B5EF4-FFF2-40B4-BE49-F238E27FC236}">
                <a16:creationId xmlns:a16="http://schemas.microsoft.com/office/drawing/2014/main" xmlns="" id="{A84FF968-179B-D1DF-B59D-372CEA592C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2097271"/>
            <a:ext cx="7876356" cy="1619705"/>
          </a:xfrm>
        </p:spPr>
        <p:txBody>
          <a:bodyPr>
            <a:normAutofit/>
          </a:bodyPr>
          <a:lstStyle/>
          <a:p>
            <a:pPr marL="0" indent="0">
              <a:buClrTx/>
              <a:buNone/>
            </a:pPr>
            <a:r>
              <a:rPr lang="es-ES" sz="1600" dirty="0" smtClean="0"/>
              <a:t>Solicitamos </a:t>
            </a:r>
            <a:r>
              <a:rPr lang="es-ES" sz="1600" dirty="0"/>
              <a:t>a los prestadores </a:t>
            </a:r>
            <a:r>
              <a:rPr lang="es-ES" sz="1600" dirty="0" smtClean="0"/>
              <a:t>designar </a:t>
            </a:r>
            <a:r>
              <a:rPr lang="es-ES" sz="1600" dirty="0"/>
              <a:t>referentes funcionales </a:t>
            </a:r>
            <a:r>
              <a:rPr lang="es-ES" sz="1600" dirty="0" smtClean="0"/>
              <a:t>y actualizar referentes </a:t>
            </a:r>
            <a:r>
              <a:rPr lang="es-ES" sz="1600" dirty="0"/>
              <a:t>técnicos </a:t>
            </a:r>
            <a:r>
              <a:rPr lang="es-ES" sz="1600" dirty="0" smtClean="0"/>
              <a:t>informando </a:t>
            </a:r>
            <a:r>
              <a:rPr lang="es-ES" sz="1600" dirty="0"/>
              <a:t>a la </a:t>
            </a:r>
            <a:r>
              <a:rPr lang="es-ES" sz="1600" dirty="0" smtClean="0"/>
              <a:t>casilla: </a:t>
            </a:r>
            <a:r>
              <a:rPr lang="es-ES" sz="1600" b="1" dirty="0"/>
              <a:t>integracionSnclHcen@bps.gub.uy</a:t>
            </a:r>
          </a:p>
          <a:p>
            <a:pPr marL="0" indent="0">
              <a:buClr>
                <a:schemeClr val="tx1"/>
              </a:buClr>
              <a:buNone/>
            </a:pPr>
            <a:r>
              <a:rPr lang="es-ES" sz="1600" dirty="0" smtClean="0"/>
              <a:t>Se mantendrán reuniones con los </a:t>
            </a:r>
            <a:r>
              <a:rPr lang="es-ES" sz="1600" dirty="0"/>
              <a:t>referentes </a:t>
            </a:r>
            <a:r>
              <a:rPr lang="es-ES" sz="1600" dirty="0" smtClean="0"/>
              <a:t>técnicos entre los días 15 y 20 de junio.</a:t>
            </a:r>
            <a:endParaRPr lang="es-ES" sz="1600" b="1" dirty="0"/>
          </a:p>
          <a:p>
            <a:pPr>
              <a:buClrTx/>
              <a:buFont typeface="Arial" panose="020B0604020202020204" pitchFamily="34" charset="0"/>
              <a:buChar char="•"/>
            </a:pPr>
            <a:endParaRPr lang="es-UY" sz="1600" u="sng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ClrTx/>
              <a:buNone/>
            </a:pPr>
            <a:endParaRPr lang="es-UY" sz="1600" dirty="0"/>
          </a:p>
          <a:p>
            <a:pPr marL="0" indent="0">
              <a:buClrTx/>
              <a:buNone/>
            </a:pPr>
            <a:endParaRPr lang="es-ES" sz="1600" dirty="0">
              <a:solidFill>
                <a:srgbClr val="FF0000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xmlns="" id="{14A13D45-8565-44E9-E40B-89624D4171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b="1" dirty="0"/>
              <a:t>9. Próximos pasos</a:t>
            </a:r>
          </a:p>
        </p:txBody>
      </p:sp>
    </p:spTree>
    <p:extLst>
      <p:ext uri="{BB962C8B-B14F-4D97-AF65-F5344CB8AC3E}">
        <p14:creationId xmlns:p14="http://schemas.microsoft.com/office/powerpoint/2010/main" val="2060298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>
            <a:extLst>
              <a:ext uri="{FF2B5EF4-FFF2-40B4-BE49-F238E27FC236}">
                <a16:creationId xmlns:a16="http://schemas.microsoft.com/office/drawing/2014/main" xmlns="" id="{A84FF968-179B-D1DF-B59D-372CEA592C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0037" y="3690049"/>
            <a:ext cx="4246960" cy="1453451"/>
          </a:xfrm>
        </p:spPr>
        <p:txBody>
          <a:bodyPr>
            <a:normAutofit/>
          </a:bodyPr>
          <a:lstStyle/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s-ES" sz="1600" dirty="0" smtClean="0"/>
              <a:t>Toda la documentación se encuentra disponible en un </a:t>
            </a:r>
            <a:r>
              <a:rPr lang="es-ES" sz="1600" dirty="0"/>
              <a:t>repositorio ubicado en </a:t>
            </a:r>
            <a:r>
              <a:rPr lang="es-ES" sz="1600" dirty="0" smtClean="0"/>
              <a:t> </a:t>
            </a:r>
            <a:r>
              <a:rPr lang="es-ES" sz="1600" b="1" dirty="0" smtClean="0"/>
              <a:t>https://bps.gub.uy/19223/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endParaRPr lang="es-ES" sz="1600" dirty="0" smtClean="0"/>
          </a:p>
          <a:p>
            <a:pPr>
              <a:buClrTx/>
              <a:buFont typeface="Arial" panose="020B0604020202020204" pitchFamily="34" charset="0"/>
              <a:buChar char="•"/>
            </a:pPr>
            <a:endParaRPr lang="es-UY" sz="1600" u="sng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ClrTx/>
              <a:buNone/>
            </a:pPr>
            <a:endParaRPr lang="es-UY" sz="1600" dirty="0"/>
          </a:p>
          <a:p>
            <a:pPr marL="0" indent="0">
              <a:buClrTx/>
              <a:buNone/>
            </a:pPr>
            <a:endParaRPr lang="es-ES" sz="1600" dirty="0">
              <a:solidFill>
                <a:srgbClr val="FF0000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xmlns="" id="{14A13D45-8565-44E9-E40B-89624D4171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b="1" dirty="0" smtClean="0"/>
              <a:t>10. </a:t>
            </a:r>
            <a:endParaRPr lang="es-ES" b="1" dirty="0"/>
          </a:p>
        </p:txBody>
      </p:sp>
      <p:sp>
        <p:nvSpPr>
          <p:cNvPr id="4" name="Marcador de contenido 1">
            <a:extLst>
              <a:ext uri="{FF2B5EF4-FFF2-40B4-BE49-F238E27FC236}">
                <a16:creationId xmlns:a16="http://schemas.microsoft.com/office/drawing/2014/main" xmlns="" id="{A84FF968-179B-D1DF-B59D-372CEA592C8A}"/>
              </a:ext>
            </a:extLst>
          </p:cNvPr>
          <p:cNvSpPr txBox="1">
            <a:spLocks/>
          </p:cNvSpPr>
          <p:nvPr/>
        </p:nvSpPr>
        <p:spPr>
          <a:xfrm>
            <a:off x="5177642" y="3674997"/>
            <a:ext cx="4209308" cy="145345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68580" indent="-68580" algn="l" defTabSz="685800" rtl="0" eaLnBrk="1" latinLnBrk="0" hangingPunct="1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Char char="q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288036" indent="-137160" algn="l" defTabSz="685800" rtl="0" eaLnBrk="1" latinLnBrk="0" hangingPunct="1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Wingdings" panose="05000000000000000000" pitchFamily="2" charset="2"/>
              <a:buChar char="Ø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425196" indent="-137160" algn="l" defTabSz="685800" rtl="0" eaLnBrk="1" latinLnBrk="0" hangingPunct="1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562356" indent="-137160" algn="l" defTabSz="685800" rtl="0" eaLnBrk="1" latinLnBrk="0" hangingPunct="1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Courier New" panose="02070309020205020404" pitchFamily="49" charset="0"/>
              <a:buChar char="o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699516" indent="-137160" algn="l" defTabSz="685800" rtl="0" eaLnBrk="1" latinLnBrk="0" hangingPunct="1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825000" indent="-171450" algn="l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alibri" pitchFamily="34" charset="0"/>
              <a:buChar char="◦"/>
              <a:defRPr sz="105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975000" indent="-171450" algn="l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alibri" pitchFamily="34" charset="0"/>
              <a:buChar char="◦"/>
              <a:defRPr sz="105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125000" indent="-171450" algn="l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alibri" pitchFamily="34" charset="0"/>
              <a:buChar char="◦"/>
              <a:defRPr sz="105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275000" indent="-171450" algn="l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alibri" pitchFamily="34" charset="0"/>
              <a:buChar char="◦"/>
              <a:defRPr sz="105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  <a:buFont typeface="Arial" panose="020B0604020202020204" pitchFamily="34" charset="0"/>
              <a:buChar char="•"/>
            </a:pPr>
            <a:r>
              <a:rPr lang="es-ES" sz="1600" dirty="0" smtClean="0"/>
              <a:t>Todas las comunicaciones canalizarlas a:</a:t>
            </a:r>
            <a:endParaRPr lang="es-ES" sz="1600" b="1" dirty="0" smtClean="0"/>
          </a:p>
          <a:p>
            <a:pPr marL="0" indent="0">
              <a:buClrTx/>
              <a:buNone/>
            </a:pPr>
            <a:r>
              <a:rPr lang="es-ES" sz="1600" b="1" dirty="0" smtClean="0"/>
              <a:t>integracionSnclHcen@bps.gub.uy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endParaRPr lang="es-ES" sz="1600" dirty="0" smtClean="0"/>
          </a:p>
          <a:p>
            <a:pPr>
              <a:buClrTx/>
              <a:buFont typeface="Arial" panose="020B0604020202020204" pitchFamily="34" charset="0"/>
              <a:buChar char="•"/>
            </a:pPr>
            <a:endParaRPr lang="es-UY" sz="1600" u="sng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ClrTx/>
              <a:buFont typeface="Wingdings" panose="05000000000000000000" pitchFamily="2" charset="2"/>
              <a:buNone/>
            </a:pPr>
            <a:endParaRPr lang="es-UY" sz="1600" dirty="0" smtClean="0"/>
          </a:p>
          <a:p>
            <a:pPr marL="0" indent="0">
              <a:buClrTx/>
              <a:buFont typeface="Wingdings" panose="05000000000000000000" pitchFamily="2" charset="2"/>
              <a:buNone/>
            </a:pPr>
            <a:endParaRPr lang="es-ES" sz="1600" dirty="0">
              <a:solidFill>
                <a:srgbClr val="FF0000"/>
              </a:solidFill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2190997" y="1435247"/>
            <a:ext cx="4572000" cy="83740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UY" sz="3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Espacio de preguntas</a:t>
            </a:r>
            <a:endParaRPr lang="es-UY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5771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286000" y="2338240"/>
            <a:ext cx="4572000" cy="83740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UY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Muchas gracias</a:t>
            </a:r>
          </a:p>
        </p:txBody>
      </p:sp>
    </p:spTree>
    <p:extLst>
      <p:ext uri="{BB962C8B-B14F-4D97-AF65-F5344CB8AC3E}">
        <p14:creationId xmlns:p14="http://schemas.microsoft.com/office/powerpoint/2010/main" val="3140294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8">
            <a:extLst>
              <a:ext uri="{FF2B5EF4-FFF2-40B4-BE49-F238E27FC236}">
                <a16:creationId xmlns:a16="http://schemas.microsoft.com/office/drawing/2014/main" xmlns="" id="{39E4A699-EC97-F9FC-43C3-4336E263EC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b="1" dirty="0"/>
              <a:t>Orden de la presentación</a:t>
            </a:r>
          </a:p>
        </p:txBody>
      </p:sp>
      <p:sp>
        <p:nvSpPr>
          <p:cNvPr id="7" name="Marcador de contenido 6">
            <a:extLst>
              <a:ext uri="{FF2B5EF4-FFF2-40B4-BE49-F238E27FC236}">
                <a16:creationId xmlns:a16="http://schemas.microsoft.com/office/drawing/2014/main" xmlns="" id="{2FB44D02-3F04-CA19-5F85-11E08FCFF67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67544" y="1903412"/>
            <a:ext cx="6716216" cy="3240088"/>
          </a:xfrm>
        </p:spPr>
        <p:txBody>
          <a:bodyPr vert="horz" lIns="0" tIns="45720" rIns="0" bIns="45720" rtlCol="0" anchor="t">
            <a:noAutofit/>
          </a:bodyPr>
          <a:lstStyle/>
          <a:p>
            <a:pPr marL="457200" indent="-457200">
              <a:lnSpc>
                <a:spcPct val="100000"/>
              </a:lnSpc>
              <a:buClrTx/>
              <a:buSzPct val="100000"/>
              <a:buFont typeface="+mj-lt"/>
              <a:buAutoNum type="arabicPeriod"/>
            </a:pPr>
            <a:r>
              <a:rPr lang="es-ES" sz="1600" dirty="0" smtClean="0"/>
              <a:t>Objetivo del Proyecto</a:t>
            </a:r>
            <a:endParaRPr lang="es-ES" sz="1600" dirty="0"/>
          </a:p>
          <a:p>
            <a:pPr marL="457200" indent="-457200">
              <a:lnSpc>
                <a:spcPct val="100000"/>
              </a:lnSpc>
              <a:buClrTx/>
              <a:buSzPct val="100000"/>
              <a:buFont typeface="+mj-lt"/>
              <a:buAutoNum type="arabicPeriod"/>
            </a:pPr>
            <a:r>
              <a:rPr lang="es-ES" sz="1600" dirty="0"/>
              <a:t>Fundamentación legal</a:t>
            </a:r>
            <a:endParaRPr lang="es-ES" sz="1600" dirty="0">
              <a:cs typeface="Calibri"/>
            </a:endParaRPr>
          </a:p>
          <a:p>
            <a:pPr marL="457200" indent="-457200">
              <a:lnSpc>
                <a:spcPct val="100000"/>
              </a:lnSpc>
              <a:buClrTx/>
              <a:buSzPct val="100000"/>
              <a:buFont typeface="+mj-lt"/>
              <a:buAutoNum type="arabicPeriod"/>
            </a:pPr>
            <a:r>
              <a:rPr lang="es-ES" sz="1600" dirty="0"/>
              <a:t>Plazos para la implementación</a:t>
            </a:r>
            <a:endParaRPr lang="es-ES" sz="1600" dirty="0">
              <a:cs typeface="Calibri"/>
            </a:endParaRPr>
          </a:p>
          <a:p>
            <a:pPr marL="457200" indent="-457200">
              <a:lnSpc>
                <a:spcPct val="100000"/>
              </a:lnSpc>
              <a:buClrTx/>
              <a:buSzPct val="100000"/>
              <a:buFont typeface="+mj-lt"/>
              <a:buAutoNum type="arabicPeriod"/>
            </a:pPr>
            <a:r>
              <a:rPr lang="es-ES" sz="1600" dirty="0"/>
              <a:t>Procedimiento de comunicación</a:t>
            </a:r>
            <a:endParaRPr lang="es-ES" sz="1600" dirty="0">
              <a:cs typeface="Calibri"/>
            </a:endParaRPr>
          </a:p>
          <a:p>
            <a:pPr marL="457200" indent="-457200">
              <a:lnSpc>
                <a:spcPct val="100000"/>
              </a:lnSpc>
              <a:buClrTx/>
              <a:buSzPct val="100000"/>
              <a:buFont typeface="+mj-lt"/>
              <a:buAutoNum type="arabicPeriod"/>
            </a:pPr>
            <a:r>
              <a:rPr lang="es-ES" sz="1600" dirty="0"/>
              <a:t>Proceso actual </a:t>
            </a:r>
            <a:endParaRPr lang="es-ES" sz="1600" dirty="0" smtClean="0"/>
          </a:p>
          <a:p>
            <a:pPr marL="457200" indent="-457200">
              <a:lnSpc>
                <a:spcPct val="100000"/>
              </a:lnSpc>
              <a:buClrTx/>
              <a:buSzPct val="100000"/>
              <a:buFont typeface="+mj-lt"/>
              <a:buAutoNum type="arabicPeriod"/>
            </a:pPr>
            <a:endParaRPr lang="es-ES" sz="1600" dirty="0"/>
          </a:p>
        </p:txBody>
      </p:sp>
      <p:sp>
        <p:nvSpPr>
          <p:cNvPr id="4" name="Marcador de contenido 6">
            <a:extLst>
              <a:ext uri="{FF2B5EF4-FFF2-40B4-BE49-F238E27FC236}">
                <a16:creationId xmlns:a16="http://schemas.microsoft.com/office/drawing/2014/main" xmlns="" id="{2FB44D02-3F04-CA19-5F85-11E08FCFF679}"/>
              </a:ext>
            </a:extLst>
          </p:cNvPr>
          <p:cNvSpPr txBox="1">
            <a:spLocks/>
          </p:cNvSpPr>
          <p:nvPr/>
        </p:nvSpPr>
        <p:spPr>
          <a:xfrm>
            <a:off x="4402996" y="1903412"/>
            <a:ext cx="4825258" cy="3240088"/>
          </a:xfrm>
          <a:prstGeom prst="rect">
            <a:avLst/>
          </a:prstGeom>
        </p:spPr>
        <p:txBody>
          <a:bodyPr vert="horz" lIns="0" tIns="45720" rIns="0" bIns="45720" rtlCol="0" anchor="t">
            <a:noAutofit/>
          </a:bodyPr>
          <a:lstStyle>
            <a:lvl1pPr marL="68580" indent="-68580" algn="l" defTabSz="685800" rtl="0" eaLnBrk="1" latinLnBrk="0" hangingPunct="1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288036" indent="-137160" algn="l" defTabSz="685800" rtl="0" eaLnBrk="1" latinLnBrk="0" hangingPunct="1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Wingdings" panose="05000000000000000000" pitchFamily="2" charset="2"/>
              <a:buChar char="Ø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425196" indent="-137160" algn="l" defTabSz="685800" rtl="0" eaLnBrk="1" latinLnBrk="0" hangingPunct="1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562356" indent="-137160" algn="l" defTabSz="685800" rtl="0" eaLnBrk="1" latinLnBrk="0" hangingPunct="1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Courier New" panose="02070309020205020404" pitchFamily="49" charset="0"/>
              <a:buChar char="o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699516" indent="-137160" algn="l" defTabSz="685800" rtl="0" eaLnBrk="1" latinLnBrk="0" hangingPunct="1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825000" indent="-171450" algn="l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alibri" pitchFamily="34" charset="0"/>
              <a:buChar char="◦"/>
              <a:defRPr sz="105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975000" indent="-171450" algn="l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alibri" pitchFamily="34" charset="0"/>
              <a:buChar char="◦"/>
              <a:defRPr sz="105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125000" indent="-171450" algn="l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alibri" pitchFamily="34" charset="0"/>
              <a:buChar char="◦"/>
              <a:defRPr sz="105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275000" indent="-171450" algn="l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alibri" pitchFamily="34" charset="0"/>
              <a:buChar char="◦"/>
              <a:defRPr sz="105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00000"/>
              </a:lnSpc>
              <a:buClrTx/>
              <a:buFont typeface="+mj-lt"/>
              <a:buAutoNum type="arabicPeriod" startAt="6"/>
            </a:pPr>
            <a:r>
              <a:rPr lang="es-ES" sz="1600" dirty="0" smtClean="0"/>
              <a:t>Nuevo proceso</a:t>
            </a:r>
          </a:p>
          <a:p>
            <a:pPr marL="457200" indent="-457200">
              <a:lnSpc>
                <a:spcPct val="100000"/>
              </a:lnSpc>
              <a:buClrTx/>
              <a:buFont typeface="+mj-lt"/>
              <a:buAutoNum type="arabicPeriod" startAt="6"/>
            </a:pPr>
            <a:r>
              <a:rPr lang="es-ES" sz="1600" dirty="0" smtClean="0"/>
              <a:t>Beneficios</a:t>
            </a:r>
            <a:endParaRPr lang="es-ES" sz="1600" dirty="0" smtClean="0">
              <a:cs typeface="Calibri"/>
            </a:endParaRPr>
          </a:p>
          <a:p>
            <a:pPr marL="457200" indent="-457200">
              <a:lnSpc>
                <a:spcPct val="100000"/>
              </a:lnSpc>
              <a:buClrTx/>
              <a:buFont typeface="+mj-lt"/>
              <a:buAutoNum type="arabicPeriod" startAt="6"/>
            </a:pPr>
            <a:r>
              <a:rPr lang="es-ES" sz="1600" dirty="0" smtClean="0"/>
              <a:t>Impactos estimados para los Prestadores de Salud</a:t>
            </a:r>
            <a:endParaRPr lang="es-ES" sz="1600" dirty="0" smtClean="0">
              <a:cs typeface="Calibri"/>
            </a:endParaRPr>
          </a:p>
          <a:p>
            <a:pPr marL="457200" indent="-457200">
              <a:lnSpc>
                <a:spcPct val="100000"/>
              </a:lnSpc>
              <a:buClrTx/>
              <a:buFont typeface="+mj-lt"/>
              <a:buAutoNum type="arabicPeriod" startAt="6"/>
            </a:pPr>
            <a:r>
              <a:rPr lang="es-ES" sz="1600" dirty="0" smtClean="0"/>
              <a:t>Próximos pasos</a:t>
            </a:r>
          </a:p>
          <a:p>
            <a:pPr marL="457200" indent="-457200">
              <a:lnSpc>
                <a:spcPct val="100000"/>
              </a:lnSpc>
              <a:buClrTx/>
              <a:buFont typeface="+mj-lt"/>
              <a:buAutoNum type="arabicPeriod" startAt="6"/>
            </a:pPr>
            <a:r>
              <a:rPr lang="es-ES" sz="1600" dirty="0" smtClean="0">
                <a:cs typeface="Calibri"/>
              </a:rPr>
              <a:t>Espacio de preguntas</a:t>
            </a:r>
            <a:endParaRPr lang="es-ES" sz="160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92578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xmlns="" id="{36130B40-55A5-2B44-8E15-2FFBE2A118EA}"/>
              </a:ext>
            </a:extLst>
          </p:cNvPr>
          <p:cNvSpPr txBox="1"/>
          <p:nvPr/>
        </p:nvSpPr>
        <p:spPr>
          <a:xfrm>
            <a:off x="467544" y="1910030"/>
            <a:ext cx="8271342" cy="101566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just"/>
            <a:r>
              <a:rPr lang="es-UY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Dar cumplimiento a lo establecido en el artículo 342 de la Ley 19.996, </a:t>
            </a:r>
            <a:r>
              <a:rPr lang="es-UY" sz="20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rediseñando</a:t>
            </a:r>
            <a:r>
              <a:rPr lang="es-UY" sz="20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s-UY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el procedimiento de certificaciones médicas aprovechando los beneficios de la Historia Clínica Electrónica Nacional (HCEN).</a:t>
            </a:r>
            <a:endParaRPr lang="es-UY" sz="2000" dirty="0">
              <a:solidFill>
                <a:schemeClr val="tx1">
                  <a:lumMod val="75000"/>
                  <a:lumOff val="25000"/>
                </a:schemeClr>
              </a:solidFill>
              <a:ea typeface="Calibri"/>
              <a:cs typeface="Calibri"/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xmlns="" id="{B4A84D4D-AD26-3E2D-D365-09F5707D50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b="1" dirty="0"/>
              <a:t>1. </a:t>
            </a:r>
            <a:r>
              <a:rPr lang="es-ES" b="1" dirty="0" smtClean="0"/>
              <a:t>Objetivo del Proyecto</a:t>
            </a: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1784706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xmlns="" id="{C14FD2AB-4BF3-8B44-8EBB-11851195E813}"/>
              </a:ext>
            </a:extLst>
          </p:cNvPr>
          <p:cNvSpPr txBox="1"/>
          <p:nvPr/>
        </p:nvSpPr>
        <p:spPr>
          <a:xfrm>
            <a:off x="395536" y="1594926"/>
            <a:ext cx="8352928" cy="329320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just"/>
            <a:r>
              <a:rPr lang="es-UY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ARTÍCULO 342.- Establécese como </a:t>
            </a:r>
            <a:r>
              <a:rPr lang="es-UY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única fuente válida </a:t>
            </a:r>
            <a:r>
              <a:rPr lang="es-UY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para acreditar la situación de enfermedad de todo trabajador, la generada en la Historia Clínica Electrónica Nacional (HCEN) de su prestador de </a:t>
            </a:r>
            <a:r>
              <a:rPr lang="es-UY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salud. […] El </a:t>
            </a:r>
            <a:r>
              <a:rPr lang="es-UY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Banco de Previsión Social, en su calidad de administrador del Sistema Nacional de Certificación Laboral (SNCL), podrá:</a:t>
            </a:r>
            <a:endParaRPr lang="es-UY" sz="1600" dirty="0">
              <a:solidFill>
                <a:schemeClr val="tx1">
                  <a:lumMod val="75000"/>
                  <a:lumOff val="25000"/>
                </a:schemeClr>
              </a:solidFill>
              <a:ea typeface="Calibri"/>
              <a:cs typeface="Calibri"/>
            </a:endParaRPr>
          </a:p>
          <a:p>
            <a:pPr algn="just"/>
            <a:endParaRPr lang="es-UY" sz="1600" dirty="0">
              <a:solidFill>
                <a:schemeClr val="tx1">
                  <a:lumMod val="75000"/>
                  <a:lumOff val="25000"/>
                </a:schemeClr>
              </a:solidFill>
              <a:ea typeface="Calibri"/>
              <a:cs typeface="Calibri"/>
            </a:endParaRPr>
          </a:p>
          <a:p>
            <a:pPr algn="just"/>
            <a:r>
              <a:rPr lang="es-UY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a) establecer </a:t>
            </a:r>
            <a:r>
              <a:rPr lang="es-UY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los mecanismos de comunicación, validación de datos, y otros aspectos vinculados a la seguridad de la información, de conformidad con las pautas técnicas que a tal efecto se definan por el Programa </a:t>
            </a:r>
            <a:r>
              <a:rPr lang="es-UY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Salud.Uy</a:t>
            </a:r>
            <a:r>
              <a:rPr lang="es-UY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r>
              <a:rPr lang="es-UY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  </a:t>
            </a:r>
            <a:endParaRPr lang="es-UY" sz="1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just"/>
            <a:endParaRPr lang="es-UY" sz="1600" dirty="0">
              <a:solidFill>
                <a:schemeClr val="tx1">
                  <a:lumMod val="75000"/>
                  <a:lumOff val="25000"/>
                </a:schemeClr>
              </a:solidFill>
              <a:ea typeface="Calibri"/>
              <a:cs typeface="Calibri"/>
            </a:endParaRPr>
          </a:p>
          <a:p>
            <a:pPr algn="just"/>
            <a:r>
              <a:rPr lang="es-UY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d) establecer un cronograma de incorporación progresiva al sistema, de las instituciones que componen el Sistema Nacional Integrado de Salud, teniendo para ello como fecha límite el </a:t>
            </a:r>
            <a:r>
              <a:rPr lang="es-UY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31 de diciembre de 2022.</a:t>
            </a:r>
          </a:p>
          <a:p>
            <a:pPr algn="just"/>
            <a:endParaRPr lang="es-UY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xmlns="" id="{0E46D4C0-124D-53A1-91FA-F29DC5967A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b="1" dirty="0"/>
              <a:t>2. Fundamentación legal – Ley 19.996 Rendición de cuentas </a:t>
            </a:r>
          </a:p>
        </p:txBody>
      </p:sp>
    </p:spTree>
    <p:extLst>
      <p:ext uri="{BB962C8B-B14F-4D97-AF65-F5344CB8AC3E}">
        <p14:creationId xmlns:p14="http://schemas.microsoft.com/office/powerpoint/2010/main" val="2903016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A convenir">
            <a:extLst>
              <a:ext uri="{FF2B5EF4-FFF2-40B4-BE49-F238E27FC236}">
                <a16:creationId xmlns:a16="http://schemas.microsoft.com/office/drawing/2014/main" xmlns="" id="{360A0CF9-0B4D-A54F-A992-AB514B29D383}"/>
              </a:ext>
            </a:extLst>
          </p:cNvPr>
          <p:cNvSpPr txBox="1"/>
          <p:nvPr/>
        </p:nvSpPr>
        <p:spPr>
          <a:xfrm>
            <a:off x="5944319" y="1602236"/>
            <a:ext cx="974783" cy="27937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17145" tIns="17145" rIns="17145" bIns="17145" numCol="1" anchor="ctr">
            <a:noAutofit/>
          </a:bodyPr>
          <a:lstStyle>
            <a:lvl1pPr defTabSz="1828433">
              <a:defRPr sz="2500">
                <a:solidFill>
                  <a:srgbClr val="000000"/>
                </a:solidFill>
                <a:latin typeface="Avenir Next Ultra Light"/>
                <a:ea typeface="Avenir Next Ultra Light"/>
                <a:cs typeface="Avenir Next Ultra Light"/>
                <a:sym typeface="Avenir Next Ultra Light"/>
              </a:defRPr>
            </a:lvl1pPr>
          </a:lstStyle>
          <a:p>
            <a:endParaRPr sz="938"/>
          </a:p>
        </p:txBody>
      </p:sp>
      <p:sp>
        <p:nvSpPr>
          <p:cNvPr id="3" name="CuadroTexto 2"/>
          <p:cNvSpPr txBox="1"/>
          <p:nvPr/>
        </p:nvSpPr>
        <p:spPr>
          <a:xfrm>
            <a:off x="467543" y="1351925"/>
            <a:ext cx="80066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Implementación progresiva del nuevo procedimiento de Certificaciones médicas</a:t>
            </a:r>
          </a:p>
          <a:p>
            <a:endParaRPr lang="es-UY" sz="1600" dirty="0">
              <a:latin typeface="+mj-lt"/>
            </a:endParaRPr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xmlns="" id="{3EE63DCD-781A-4C96-B884-4FD3DEDA795F}"/>
              </a:ext>
            </a:extLst>
          </p:cNvPr>
          <p:cNvGrpSpPr/>
          <p:nvPr/>
        </p:nvGrpSpPr>
        <p:grpSpPr>
          <a:xfrm>
            <a:off x="933761" y="1741921"/>
            <a:ext cx="6987081" cy="3312259"/>
            <a:chOff x="1286604" y="1310739"/>
            <a:chExt cx="6987081" cy="3312259"/>
          </a:xfrm>
        </p:grpSpPr>
        <p:sp>
          <p:nvSpPr>
            <p:cNvPr id="28" name="Rectángulo"/>
            <p:cNvSpPr/>
            <p:nvPr/>
          </p:nvSpPr>
          <p:spPr>
            <a:xfrm rot="5400000">
              <a:off x="19728" y="2731545"/>
              <a:ext cx="2948741" cy="107129"/>
            </a:xfrm>
            <a:prstGeom prst="rect">
              <a:avLst/>
            </a:prstGeom>
            <a:solidFill>
              <a:srgbClr val="D9D9D9"/>
            </a:solidFill>
            <a:ln w="12700">
              <a:miter lim="400000"/>
            </a:ln>
          </p:spPr>
          <p:txBody>
            <a:bodyPr lIns="17145" rIns="17145" anchor="ctr"/>
            <a:lstStyle/>
            <a:p>
              <a:pPr defTabSz="685662">
                <a:defRPr sz="2000">
                  <a:solidFill>
                    <a:srgbClr val="737572"/>
                  </a:solidFill>
                  <a:latin typeface="Avenir Next Regular"/>
                  <a:ea typeface="Avenir Next Regular"/>
                  <a:cs typeface="Avenir Next Regular"/>
                  <a:sym typeface="Avenir Next Regular"/>
                </a:defRPr>
              </a:pPr>
              <a:endParaRPr sz="750"/>
            </a:p>
          </p:txBody>
        </p:sp>
        <p:sp>
          <p:nvSpPr>
            <p:cNvPr id="2" name="CuadroTexto 1">
              <a:extLst>
                <a:ext uri="{FF2B5EF4-FFF2-40B4-BE49-F238E27FC236}">
                  <a16:creationId xmlns:a16="http://schemas.microsoft.com/office/drawing/2014/main" xmlns="" id="{C14FD2AB-4BF3-8B44-8EBB-11851195E813}"/>
                </a:ext>
              </a:extLst>
            </p:cNvPr>
            <p:cNvSpPr txBox="1"/>
            <p:nvPr/>
          </p:nvSpPr>
          <p:spPr>
            <a:xfrm>
              <a:off x="1877084" y="1329789"/>
              <a:ext cx="6396601" cy="32932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-285750">
                <a:buFont typeface="Arial" panose="020B0604020202020204" pitchFamily="34" charset="0"/>
                <a:buChar char="•"/>
              </a:pPr>
              <a:endParaRPr lang="es-UY" sz="1600" b="1" i="1" dirty="0">
                <a:solidFill>
                  <a:schemeClr val="accent1">
                    <a:lumMod val="75000"/>
                  </a:schemeClr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s-UY" sz="1600" b="1" i="1" dirty="0">
                  <a:solidFill>
                    <a:schemeClr val="accent1">
                      <a:lumMod val="75000"/>
                    </a:schemeClr>
                  </a:solidFill>
                </a:rPr>
                <a:t>1 de agosto de 2022 </a:t>
              </a:r>
            </a:p>
            <a:p>
              <a:pPr marL="742950" lvl="1" indent="-285750">
                <a:buFont typeface="Arial" panose="020B0604020202020204" pitchFamily="34" charset="0"/>
                <a:buChar char="•"/>
              </a:pPr>
              <a:r>
                <a:rPr lang="es-UY" sz="1600" i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Inicio</a:t>
              </a:r>
            </a:p>
            <a:p>
              <a:pPr lvl="1"/>
              <a:endParaRPr lang="es-UY" sz="1600" b="1" i="1" dirty="0" smtClean="0">
                <a:solidFill>
                  <a:schemeClr val="accent1">
                    <a:lumMod val="75000"/>
                  </a:schemeClr>
                </a:solidFill>
              </a:endParaRPr>
            </a:p>
            <a:p>
              <a:pPr lvl="1"/>
              <a:endParaRPr lang="es-UY" sz="1600" b="1" i="1" dirty="0">
                <a:solidFill>
                  <a:schemeClr val="accent1">
                    <a:lumMod val="75000"/>
                  </a:schemeClr>
                </a:solidFill>
              </a:endParaRPr>
            </a:p>
            <a:p>
              <a:pPr indent="-285750">
                <a:buFont typeface="Arial" panose="020B0604020202020204" pitchFamily="34" charset="0"/>
                <a:buChar char="•"/>
              </a:pPr>
              <a:r>
                <a:rPr lang="es-UY" sz="1600" b="1" i="1" dirty="0">
                  <a:solidFill>
                    <a:schemeClr val="accent1">
                      <a:lumMod val="75000"/>
                    </a:schemeClr>
                  </a:solidFill>
                </a:rPr>
                <a:t>31 de octubre de 2022</a:t>
              </a:r>
            </a:p>
            <a:p>
              <a:pPr marL="742950" lvl="1" indent="-285750">
                <a:buFont typeface="Arial" panose="020B0604020202020204" pitchFamily="34" charset="0"/>
                <a:buChar char="•"/>
              </a:pPr>
              <a:r>
                <a:rPr lang="es-UY" sz="1600" i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50 % de las Certificaciones médicas de su padrón en </a:t>
              </a:r>
              <a:r>
                <a:rPr lang="es-UY" sz="1600" i="1" dirty="0" smtClean="0">
                  <a:solidFill>
                    <a:schemeClr val="tx2">
                      <a:lumMod val="50000"/>
                    </a:schemeClr>
                  </a:solidFill>
                </a:rPr>
                <a:t>HCEN</a:t>
              </a:r>
            </a:p>
            <a:p>
              <a:pPr marL="742950" lvl="1" indent="-285750">
                <a:buFont typeface="Arial" panose="020B0604020202020204" pitchFamily="34" charset="0"/>
                <a:buChar char="•"/>
              </a:pPr>
              <a:endParaRPr lang="es-UY" sz="1600" i="1" dirty="0">
                <a:solidFill>
                  <a:schemeClr val="tx2">
                    <a:lumMod val="50000"/>
                  </a:schemeClr>
                </a:solidFill>
              </a:endParaRPr>
            </a:p>
            <a:p>
              <a:pPr lvl="1"/>
              <a:endParaRPr lang="es-UY" sz="1600" b="1" i="1" dirty="0">
                <a:solidFill>
                  <a:schemeClr val="tx2">
                    <a:lumMod val="50000"/>
                  </a:schemeClr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s-UY" sz="1600" b="1" i="1" dirty="0">
                  <a:solidFill>
                    <a:schemeClr val="accent1">
                      <a:lumMod val="75000"/>
                    </a:schemeClr>
                  </a:solidFill>
                </a:rPr>
                <a:t>31 de diciembre de 2022 </a:t>
              </a:r>
            </a:p>
            <a:p>
              <a:pPr marL="742950" lvl="1" indent="-285750">
                <a:buFont typeface="Arial" panose="020B0604020202020204" pitchFamily="34" charset="0"/>
                <a:buChar char="•"/>
              </a:pPr>
              <a:r>
                <a:rPr lang="es-UY" sz="1600" i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90 % de las Certificaciones médicas de su padrón en HCEN</a:t>
              </a:r>
            </a:p>
            <a:p>
              <a:pPr marL="742950" lvl="1" indent="-285750">
                <a:buFont typeface="Arial" panose="020B0604020202020204" pitchFamily="34" charset="0"/>
                <a:buChar char="•"/>
              </a:pPr>
              <a:endParaRPr lang="es-UY" sz="1600" i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  <a:p>
              <a:endParaRPr lang="es-UY" sz="1600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7" name="A convenir">
              <a:extLst>
                <a:ext uri="{FF2B5EF4-FFF2-40B4-BE49-F238E27FC236}">
                  <a16:creationId xmlns:a16="http://schemas.microsoft.com/office/drawing/2014/main" xmlns="" id="{360A0CF9-0B4D-A54F-A992-AB514B29D383}"/>
                </a:ext>
              </a:extLst>
            </p:cNvPr>
            <p:cNvSpPr txBox="1"/>
            <p:nvPr/>
          </p:nvSpPr>
          <p:spPr>
            <a:xfrm>
              <a:off x="5944319" y="1602236"/>
              <a:ext cx="974783" cy="27937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17145" tIns="17145" rIns="17145" bIns="17145" numCol="1" anchor="ctr">
              <a:noAutofit/>
            </a:bodyPr>
            <a:lstStyle>
              <a:lvl1pPr defTabSz="1828433">
                <a:defRPr sz="2500">
                  <a:solidFill>
                    <a:srgbClr val="000000"/>
                  </a:solidFill>
                  <a:latin typeface="Avenir Next Ultra Light"/>
                  <a:ea typeface="Avenir Next Ultra Light"/>
                  <a:cs typeface="Avenir Next Ultra Light"/>
                  <a:sym typeface="Avenir Next Ultra Light"/>
                </a:defRPr>
              </a:lvl1pPr>
            </a:lstStyle>
            <a:p>
              <a:endParaRPr sz="938"/>
            </a:p>
          </p:txBody>
        </p:sp>
        <p:grpSp>
          <p:nvGrpSpPr>
            <p:cNvPr id="9" name="Agrupar">
              <a:extLst>
                <a:ext uri="{FF2B5EF4-FFF2-40B4-BE49-F238E27FC236}">
                  <a16:creationId xmlns:a16="http://schemas.microsoft.com/office/drawing/2014/main" xmlns="" id="{5F6C5DE4-803E-7F44-875F-A9EE82805976}"/>
                </a:ext>
              </a:extLst>
            </p:cNvPr>
            <p:cNvGrpSpPr/>
            <p:nvPr/>
          </p:nvGrpSpPr>
          <p:grpSpPr>
            <a:xfrm>
              <a:off x="1286604" y="3444028"/>
              <a:ext cx="439480" cy="517966"/>
              <a:chOff x="-20013694" y="4883736"/>
              <a:chExt cx="1171946" cy="1381242"/>
            </a:xfrm>
          </p:grpSpPr>
          <p:sp>
            <p:nvSpPr>
              <p:cNvPr id="10" name="Figura">
                <a:extLst>
                  <a:ext uri="{FF2B5EF4-FFF2-40B4-BE49-F238E27FC236}">
                    <a16:creationId xmlns:a16="http://schemas.microsoft.com/office/drawing/2014/main" xmlns="" id="{558A5FD0-4D2B-6B40-9B63-CFFFE19E130F}"/>
                  </a:ext>
                </a:extLst>
              </p:cNvPr>
              <p:cNvSpPr/>
              <p:nvPr/>
            </p:nvSpPr>
            <p:spPr>
              <a:xfrm>
                <a:off x="-20013694" y="4883736"/>
                <a:ext cx="1171946" cy="13812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81" h="20761" extrusionOk="0">
                    <a:moveTo>
                      <a:pt x="2878" y="2518"/>
                    </a:moveTo>
                    <a:cubicBezTo>
                      <a:pt x="6728" y="-839"/>
                      <a:pt x="12963" y="-839"/>
                      <a:pt x="16802" y="2518"/>
                    </a:cubicBezTo>
                    <a:cubicBezTo>
                      <a:pt x="20640" y="5874"/>
                      <a:pt x="20640" y="11317"/>
                      <a:pt x="16802" y="14673"/>
                    </a:cubicBezTo>
                    <a:lnTo>
                      <a:pt x="9840" y="20761"/>
                    </a:lnTo>
                    <a:lnTo>
                      <a:pt x="2878" y="14673"/>
                    </a:lnTo>
                    <a:cubicBezTo>
                      <a:pt x="-960" y="11317"/>
                      <a:pt x="-960" y="5874"/>
                      <a:pt x="2878" y="2518"/>
                    </a:cubicBez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7145" tIns="17145" rIns="17145" bIns="17145" numCol="1" anchor="ctr">
                <a:noAutofit/>
              </a:bodyPr>
              <a:lstStyle/>
              <a:p>
                <a:pPr defTabSz="685662">
                  <a:defRPr sz="2500">
                    <a:solidFill>
                      <a:srgbClr val="000000"/>
                    </a:solidFill>
                    <a:latin typeface="Avenir Next Ultra Light"/>
                    <a:ea typeface="Avenir Next Ultra Light"/>
                    <a:cs typeface="Avenir Next Ultra Light"/>
                    <a:sym typeface="Avenir Next Ultra Light"/>
                  </a:defRPr>
                </a:pPr>
                <a:endParaRPr sz="938"/>
              </a:p>
            </p:txBody>
          </p:sp>
          <p:sp>
            <p:nvSpPr>
              <p:cNvPr id="11" name="??…">
                <a:extLst>
                  <a:ext uri="{FF2B5EF4-FFF2-40B4-BE49-F238E27FC236}">
                    <a16:creationId xmlns:a16="http://schemas.microsoft.com/office/drawing/2014/main" xmlns="" id="{DB0E8724-C32D-A746-ADEF-B8B15414E747}"/>
                  </a:ext>
                </a:extLst>
              </p:cNvPr>
              <p:cNvSpPr txBox="1"/>
              <p:nvPr/>
            </p:nvSpPr>
            <p:spPr>
              <a:xfrm>
                <a:off x="-20013694" y="5391829"/>
                <a:ext cx="1117031" cy="36505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19050" tIns="19050" rIns="19050" bIns="19050" numCol="1" anchor="ctr">
                <a:spAutoFit/>
              </a:bodyPr>
              <a:lstStyle/>
              <a:p>
                <a:pPr algn="ctr" defTabSz="685662">
                  <a:lnSpc>
                    <a:spcPct val="60000"/>
                  </a:lnSpc>
                  <a:defRPr sz="2500">
                    <a:solidFill>
                      <a:srgbClr val="000000"/>
                    </a:solidFill>
                    <a:latin typeface="Avenir Next Ultra Light"/>
                    <a:ea typeface="Avenir Next Ultra Light"/>
                    <a:cs typeface="Avenir Next Ultra Light"/>
                    <a:sym typeface="Avenir Next Ultra Light"/>
                  </a:defRPr>
                </a:pPr>
                <a:r>
                  <a:rPr lang="es-ES" sz="1000" b="1" dirty="0"/>
                  <a:t>31 Dic</a:t>
                </a:r>
                <a:endParaRPr sz="1000" b="1" dirty="0"/>
              </a:p>
            </p:txBody>
          </p:sp>
        </p:grpSp>
      </p:grpSp>
      <p:sp>
        <p:nvSpPr>
          <p:cNvPr id="4" name="Título 3">
            <a:extLst>
              <a:ext uri="{FF2B5EF4-FFF2-40B4-BE49-F238E27FC236}">
                <a16:creationId xmlns:a16="http://schemas.microsoft.com/office/drawing/2014/main" xmlns="" id="{3D8E1E64-A489-3BEE-2893-DDE1D67386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b="1" dirty="0"/>
              <a:t>3. Plazos para la implementación según Ordenanza MSP </a:t>
            </a:r>
            <a:r>
              <a:rPr lang="es-ES" b="1" dirty="0" err="1"/>
              <a:t>N°</a:t>
            </a:r>
            <a:r>
              <a:rPr lang="es-ES" b="1" dirty="0"/>
              <a:t> 620/022 </a:t>
            </a:r>
          </a:p>
        </p:txBody>
      </p:sp>
      <p:sp>
        <p:nvSpPr>
          <p:cNvPr id="15" name="Figura">
            <a:extLst>
              <a:ext uri="{FF2B5EF4-FFF2-40B4-BE49-F238E27FC236}">
                <a16:creationId xmlns:a16="http://schemas.microsoft.com/office/drawing/2014/main" xmlns="" id="{558A5FD0-4D2B-6B40-9B63-CFFFE19E130F}"/>
              </a:ext>
            </a:extLst>
          </p:cNvPr>
          <p:cNvSpPr/>
          <p:nvPr/>
        </p:nvSpPr>
        <p:spPr>
          <a:xfrm>
            <a:off x="904960" y="2924475"/>
            <a:ext cx="439480" cy="5179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1" h="20761" extrusionOk="0">
                <a:moveTo>
                  <a:pt x="2878" y="2518"/>
                </a:moveTo>
                <a:cubicBezTo>
                  <a:pt x="6728" y="-839"/>
                  <a:pt x="12963" y="-839"/>
                  <a:pt x="16802" y="2518"/>
                </a:cubicBezTo>
                <a:cubicBezTo>
                  <a:pt x="20640" y="5874"/>
                  <a:pt x="20640" y="11317"/>
                  <a:pt x="16802" y="14673"/>
                </a:cubicBezTo>
                <a:lnTo>
                  <a:pt x="9840" y="20761"/>
                </a:lnTo>
                <a:lnTo>
                  <a:pt x="2878" y="14673"/>
                </a:lnTo>
                <a:cubicBezTo>
                  <a:pt x="-960" y="11317"/>
                  <a:pt x="-960" y="5874"/>
                  <a:pt x="2878" y="2518"/>
                </a:cubicBezTo>
              </a:path>
            </a:pathLst>
          </a:custGeom>
          <a:solidFill>
            <a:schemeClr val="accent1">
              <a:lumMod val="75000"/>
            </a:schemeClr>
          </a:solidFill>
          <a:ln w="12700" cap="flat">
            <a:noFill/>
            <a:miter lim="400000"/>
          </a:ln>
          <a:effectLst/>
        </p:spPr>
        <p:txBody>
          <a:bodyPr wrap="square" lIns="17145" tIns="17145" rIns="17145" bIns="17145" numCol="1" anchor="ctr">
            <a:noAutofit/>
          </a:bodyPr>
          <a:lstStyle/>
          <a:p>
            <a:pPr defTabSz="685662">
              <a:defRPr sz="2500">
                <a:solidFill>
                  <a:srgbClr val="000000"/>
                </a:solidFill>
                <a:latin typeface="Avenir Next Ultra Light"/>
                <a:ea typeface="Avenir Next Ultra Light"/>
                <a:cs typeface="Avenir Next Ultra Light"/>
                <a:sym typeface="Avenir Next Ultra Light"/>
              </a:defRPr>
            </a:pPr>
            <a:endParaRPr sz="938"/>
          </a:p>
        </p:txBody>
      </p:sp>
      <p:sp>
        <p:nvSpPr>
          <p:cNvPr id="17" name="Figura">
            <a:extLst>
              <a:ext uri="{FF2B5EF4-FFF2-40B4-BE49-F238E27FC236}">
                <a16:creationId xmlns:a16="http://schemas.microsoft.com/office/drawing/2014/main" xmlns="" id="{558A5FD0-4D2B-6B40-9B63-CFFFE19E130F}"/>
              </a:ext>
            </a:extLst>
          </p:cNvPr>
          <p:cNvSpPr/>
          <p:nvPr/>
        </p:nvSpPr>
        <p:spPr>
          <a:xfrm>
            <a:off x="913168" y="1940313"/>
            <a:ext cx="431272" cy="5179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1" h="20761" extrusionOk="0">
                <a:moveTo>
                  <a:pt x="2878" y="2518"/>
                </a:moveTo>
                <a:cubicBezTo>
                  <a:pt x="6728" y="-839"/>
                  <a:pt x="12963" y="-839"/>
                  <a:pt x="16802" y="2518"/>
                </a:cubicBezTo>
                <a:cubicBezTo>
                  <a:pt x="20640" y="5874"/>
                  <a:pt x="20640" y="11317"/>
                  <a:pt x="16802" y="14673"/>
                </a:cubicBezTo>
                <a:lnTo>
                  <a:pt x="9840" y="20761"/>
                </a:lnTo>
                <a:lnTo>
                  <a:pt x="2878" y="14673"/>
                </a:lnTo>
                <a:cubicBezTo>
                  <a:pt x="-960" y="11317"/>
                  <a:pt x="-960" y="5874"/>
                  <a:pt x="2878" y="2518"/>
                </a:cubicBezTo>
              </a:path>
            </a:pathLst>
          </a:custGeom>
          <a:solidFill>
            <a:schemeClr val="accent1">
              <a:lumMod val="75000"/>
            </a:schemeClr>
          </a:solidFill>
          <a:ln w="12700" cap="flat">
            <a:noFill/>
            <a:miter lim="400000"/>
          </a:ln>
          <a:effectLst/>
        </p:spPr>
        <p:txBody>
          <a:bodyPr wrap="square" lIns="17145" tIns="17145" rIns="17145" bIns="17145" numCol="1" anchor="ctr">
            <a:noAutofit/>
          </a:bodyPr>
          <a:lstStyle/>
          <a:p>
            <a:pPr defTabSz="685662">
              <a:defRPr sz="2500">
                <a:solidFill>
                  <a:srgbClr val="000000"/>
                </a:solidFill>
                <a:latin typeface="Avenir Next Ultra Light"/>
                <a:ea typeface="Avenir Next Ultra Light"/>
                <a:cs typeface="Avenir Next Ultra Light"/>
                <a:sym typeface="Avenir Next Ultra Light"/>
              </a:defRPr>
            </a:pPr>
            <a:endParaRPr sz="938" b="1" dirty="0"/>
          </a:p>
        </p:txBody>
      </p:sp>
      <p:sp>
        <p:nvSpPr>
          <p:cNvPr id="18" name="??…">
            <a:extLst>
              <a:ext uri="{FF2B5EF4-FFF2-40B4-BE49-F238E27FC236}">
                <a16:creationId xmlns:a16="http://schemas.microsoft.com/office/drawing/2014/main" xmlns="" id="{DB0E8724-C32D-A746-ADEF-B8B15414E747}"/>
              </a:ext>
            </a:extLst>
          </p:cNvPr>
          <p:cNvSpPr txBox="1"/>
          <p:nvPr/>
        </p:nvSpPr>
        <p:spPr>
          <a:xfrm>
            <a:off x="906004" y="3103870"/>
            <a:ext cx="437392" cy="1308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19050" tIns="19050" rIns="19050" bIns="19050" numCol="1" anchor="ctr">
            <a:spAutoFit/>
          </a:bodyPr>
          <a:lstStyle/>
          <a:p>
            <a:pPr algn="ctr" defTabSz="685662">
              <a:lnSpc>
                <a:spcPct val="60000"/>
              </a:lnSpc>
              <a:defRPr sz="2500">
                <a:solidFill>
                  <a:srgbClr val="000000"/>
                </a:solidFill>
                <a:latin typeface="Avenir Next Ultra Light"/>
                <a:ea typeface="Avenir Next Ultra Light"/>
                <a:cs typeface="Avenir Next Ultra Light"/>
                <a:sym typeface="Avenir Next Ultra Light"/>
              </a:defRPr>
            </a:pPr>
            <a:r>
              <a:rPr lang="es-ES" sz="1000" b="1" dirty="0"/>
              <a:t>31 </a:t>
            </a:r>
            <a:r>
              <a:rPr lang="es-ES" sz="1000" b="1" dirty="0" smtClean="0"/>
              <a:t>Oct</a:t>
            </a:r>
            <a:endParaRPr sz="1000" b="1" dirty="0"/>
          </a:p>
        </p:txBody>
      </p:sp>
      <p:sp>
        <p:nvSpPr>
          <p:cNvPr id="19" name="??…">
            <a:extLst>
              <a:ext uri="{FF2B5EF4-FFF2-40B4-BE49-F238E27FC236}">
                <a16:creationId xmlns:a16="http://schemas.microsoft.com/office/drawing/2014/main" xmlns="" id="{DB0E8724-C32D-A746-ADEF-B8B15414E747}"/>
              </a:ext>
            </a:extLst>
          </p:cNvPr>
          <p:cNvSpPr txBox="1"/>
          <p:nvPr/>
        </p:nvSpPr>
        <p:spPr>
          <a:xfrm>
            <a:off x="904960" y="2116097"/>
            <a:ext cx="418887" cy="1368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19050" tIns="19050" rIns="19050" bIns="19050" numCol="1" anchor="ctr">
            <a:spAutoFit/>
          </a:bodyPr>
          <a:lstStyle/>
          <a:p>
            <a:pPr algn="ctr" defTabSz="685662">
              <a:lnSpc>
                <a:spcPct val="60000"/>
              </a:lnSpc>
              <a:defRPr sz="2500">
                <a:solidFill>
                  <a:srgbClr val="000000"/>
                </a:solidFill>
                <a:latin typeface="Avenir Next Ultra Light"/>
                <a:ea typeface="Avenir Next Ultra Light"/>
                <a:cs typeface="Avenir Next Ultra Light"/>
                <a:sym typeface="Avenir Next Ultra Light"/>
              </a:defRPr>
            </a:pPr>
            <a:r>
              <a:rPr lang="es-ES" sz="1000" b="1" dirty="0" smtClean="0"/>
              <a:t>1 </a:t>
            </a:r>
            <a:r>
              <a:rPr lang="es-ES" sz="1000" b="1" dirty="0" err="1" smtClean="0"/>
              <a:t>Ago</a:t>
            </a:r>
            <a:endParaRPr sz="1000" b="1" dirty="0"/>
          </a:p>
        </p:txBody>
      </p:sp>
    </p:spTree>
    <p:extLst>
      <p:ext uri="{BB962C8B-B14F-4D97-AF65-F5344CB8AC3E}">
        <p14:creationId xmlns:p14="http://schemas.microsoft.com/office/powerpoint/2010/main" val="2400885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xmlns="" id="{C14FD2AB-4BF3-8B44-8EBB-11851195E813}"/>
              </a:ext>
            </a:extLst>
          </p:cNvPr>
          <p:cNvSpPr txBox="1"/>
          <p:nvPr/>
        </p:nvSpPr>
        <p:spPr>
          <a:xfrm>
            <a:off x="624191" y="2038088"/>
            <a:ext cx="760886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UY" sz="1600" b="1" i="1" dirty="0">
              <a:solidFill>
                <a:schemeClr val="tx2">
                  <a:lumMod val="50000"/>
                </a:schemeClr>
              </a:solidFill>
            </a:endParaRPr>
          </a:p>
          <a:p>
            <a:pPr algn="just"/>
            <a:r>
              <a:rPr lang="es-UY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 través de la </a:t>
            </a:r>
            <a:r>
              <a:rPr lang="es-UY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RD N° 12-51/2022 del Banco de Previsión Social </a:t>
            </a:r>
            <a:r>
              <a:rPr lang="es-UY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 aprueba el </a:t>
            </a:r>
            <a:r>
              <a:rPr lang="es-UY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nuevo</a:t>
            </a:r>
            <a:r>
              <a:rPr lang="es-UY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s-UY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procedimiento </a:t>
            </a:r>
            <a:r>
              <a:rPr lang="es-UY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para </a:t>
            </a:r>
            <a:r>
              <a:rPr lang="es-UY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la </a:t>
            </a:r>
            <a:r>
              <a:rPr lang="es-UY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comunicación</a:t>
            </a:r>
            <a:r>
              <a:rPr lang="es-UY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de certificaciones </a:t>
            </a:r>
            <a:r>
              <a:rPr lang="es-UY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médicas </a:t>
            </a:r>
            <a:r>
              <a:rPr lang="es-UY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laborales </a:t>
            </a:r>
            <a:r>
              <a:rPr lang="es-UY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 BPS.</a:t>
            </a:r>
            <a:endParaRPr lang="es-UY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s-UY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xmlns="" id="{50297A8C-0A34-7EAA-BEFC-77200625B4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b="1" dirty="0"/>
              <a:t>4. Procedimiento de comunicación </a:t>
            </a:r>
            <a:r>
              <a:rPr lang="es-ES" b="1" dirty="0" smtClean="0"/>
              <a:t>de las certificaciones a BPS </a:t>
            </a: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2371146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Icono&#10;&#10;Descripción generada automáticamente">
            <a:extLst>
              <a:ext uri="{FF2B5EF4-FFF2-40B4-BE49-F238E27FC236}">
                <a16:creationId xmlns:a16="http://schemas.microsoft.com/office/drawing/2014/main" xmlns="" id="{02A4A814-6C6B-8D4C-AEEB-818E268BF79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837" y="2369351"/>
            <a:ext cx="870146" cy="870146"/>
          </a:xfrm>
          <a:prstGeom prst="rect">
            <a:avLst/>
          </a:prstGeom>
        </p:spPr>
      </p:pic>
      <p:pic>
        <p:nvPicPr>
          <p:cNvPr id="4" name="Imagen 3" descr="Icono&#10;&#10;Descripción generada automáticamente">
            <a:extLst>
              <a:ext uri="{FF2B5EF4-FFF2-40B4-BE49-F238E27FC236}">
                <a16:creationId xmlns:a16="http://schemas.microsoft.com/office/drawing/2014/main" xmlns="" id="{4AD3770E-AB9E-BE41-805E-8CDDF2CDE6B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774" y="3786088"/>
            <a:ext cx="870146" cy="870146"/>
          </a:xfrm>
          <a:prstGeom prst="rect">
            <a:avLst/>
          </a:prstGeom>
        </p:spPr>
      </p:pic>
      <p:pic>
        <p:nvPicPr>
          <p:cNvPr id="4098" name="Picture 2" descr="stack of papers Icon - Download stack of papers Icon 203087 | Noun Project">
            <a:extLst>
              <a:ext uri="{FF2B5EF4-FFF2-40B4-BE49-F238E27FC236}">
                <a16:creationId xmlns:a16="http://schemas.microsoft.com/office/drawing/2014/main" xmlns="" id="{BB45391E-54E0-6246-A4CF-CFA7CABE71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4910" y="3130294"/>
            <a:ext cx="795772" cy="795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9" name="Conector angular 18">
            <a:extLst>
              <a:ext uri="{FF2B5EF4-FFF2-40B4-BE49-F238E27FC236}">
                <a16:creationId xmlns:a16="http://schemas.microsoft.com/office/drawing/2014/main" xmlns="" id="{FA20AED1-C446-654A-BC28-8BD3E2E1EAAB}"/>
              </a:ext>
            </a:extLst>
          </p:cNvPr>
          <p:cNvCxnSpPr>
            <a:cxnSpLocks/>
            <a:stCxn id="3" idx="3"/>
            <a:endCxn id="4098" idx="0"/>
          </p:cNvCxnSpPr>
          <p:nvPr/>
        </p:nvCxnSpPr>
        <p:spPr>
          <a:xfrm>
            <a:off x="1568983" y="2804424"/>
            <a:ext cx="343813" cy="325870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Conector angular 28">
            <a:extLst>
              <a:ext uri="{FF2B5EF4-FFF2-40B4-BE49-F238E27FC236}">
                <a16:creationId xmlns:a16="http://schemas.microsoft.com/office/drawing/2014/main" xmlns="" id="{A6965A51-FB60-A941-95BD-06C411EA8617}"/>
              </a:ext>
            </a:extLst>
          </p:cNvPr>
          <p:cNvCxnSpPr>
            <a:cxnSpLocks/>
            <a:stCxn id="4" idx="3"/>
            <a:endCxn id="4098" idx="2"/>
          </p:cNvCxnSpPr>
          <p:nvPr/>
        </p:nvCxnSpPr>
        <p:spPr>
          <a:xfrm flipV="1">
            <a:off x="1562920" y="3926066"/>
            <a:ext cx="349876" cy="295095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CuadroTexto 34">
            <a:extLst>
              <a:ext uri="{FF2B5EF4-FFF2-40B4-BE49-F238E27FC236}">
                <a16:creationId xmlns:a16="http://schemas.microsoft.com/office/drawing/2014/main" xmlns="" id="{2C601945-7E1B-C842-B257-6019088924A6}"/>
              </a:ext>
            </a:extLst>
          </p:cNvPr>
          <p:cNvSpPr txBox="1"/>
          <p:nvPr/>
        </p:nvSpPr>
        <p:spPr>
          <a:xfrm>
            <a:off x="2308790" y="4017448"/>
            <a:ext cx="153384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UY" sz="1400" dirty="0"/>
              <a:t>Personal de la institución de Salud</a:t>
            </a:r>
          </a:p>
        </p:txBody>
      </p:sp>
      <p:cxnSp>
        <p:nvCxnSpPr>
          <p:cNvPr id="37" name="Conector recto 36">
            <a:extLst>
              <a:ext uri="{FF2B5EF4-FFF2-40B4-BE49-F238E27FC236}">
                <a16:creationId xmlns:a16="http://schemas.microsoft.com/office/drawing/2014/main" xmlns="" id="{9052225A-0372-9440-9E3D-D566A4D6C19B}"/>
              </a:ext>
            </a:extLst>
          </p:cNvPr>
          <p:cNvCxnSpPr>
            <a:cxnSpLocks/>
          </p:cNvCxnSpPr>
          <p:nvPr/>
        </p:nvCxnSpPr>
        <p:spPr>
          <a:xfrm>
            <a:off x="4954448" y="1988320"/>
            <a:ext cx="0" cy="2776100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8" name="Grupo 7">
            <a:extLst>
              <a:ext uri="{FF2B5EF4-FFF2-40B4-BE49-F238E27FC236}">
                <a16:creationId xmlns:a16="http://schemas.microsoft.com/office/drawing/2014/main" xmlns="" id="{AA9BC31E-42AB-1A41-A9A9-93DEF2B9BF68}"/>
              </a:ext>
            </a:extLst>
          </p:cNvPr>
          <p:cNvGrpSpPr/>
          <p:nvPr/>
        </p:nvGrpSpPr>
        <p:grpSpPr>
          <a:xfrm>
            <a:off x="2594832" y="1506497"/>
            <a:ext cx="914400" cy="914400"/>
            <a:chOff x="6479789" y="1505348"/>
            <a:chExt cx="914400" cy="914400"/>
          </a:xfrm>
        </p:grpSpPr>
        <p:pic>
          <p:nvPicPr>
            <p:cNvPr id="17" name="Gráfico 16" descr="Monitor con relleno sólido">
              <a:extLst>
                <a:ext uri="{FF2B5EF4-FFF2-40B4-BE49-F238E27FC236}">
                  <a16:creationId xmlns:a16="http://schemas.microsoft.com/office/drawing/2014/main" xmlns="" id="{F2C3CA9A-1F3F-544C-A3BA-B054335182A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14"/>
                </a:ext>
              </a:extLst>
            </a:blip>
            <a:stretch>
              <a:fillRect/>
            </a:stretch>
          </p:blipFill>
          <p:spPr>
            <a:xfrm>
              <a:off x="6479789" y="1505348"/>
              <a:ext cx="914400" cy="914400"/>
            </a:xfrm>
            <a:prstGeom prst="rect">
              <a:avLst/>
            </a:prstGeom>
          </p:spPr>
        </p:pic>
        <p:sp>
          <p:nvSpPr>
            <p:cNvPr id="39" name="CuadroTexto 38">
              <a:extLst>
                <a:ext uri="{FF2B5EF4-FFF2-40B4-BE49-F238E27FC236}">
                  <a16:creationId xmlns:a16="http://schemas.microsoft.com/office/drawing/2014/main" xmlns="" id="{6DFCEF24-6FFB-E14B-8019-17B837DE9157}"/>
                </a:ext>
              </a:extLst>
            </p:cNvPr>
            <p:cNvSpPr txBox="1"/>
            <p:nvPr/>
          </p:nvSpPr>
          <p:spPr>
            <a:xfrm>
              <a:off x="6625044" y="1758531"/>
              <a:ext cx="62388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UY" sz="1400" dirty="0" smtClean="0"/>
                <a:t>Portal</a:t>
              </a:r>
              <a:endParaRPr lang="es-UY" sz="1200" dirty="0"/>
            </a:p>
          </p:txBody>
        </p:sp>
      </p:grpSp>
      <p:cxnSp>
        <p:nvCxnSpPr>
          <p:cNvPr id="41" name="Conector angular 40">
            <a:extLst>
              <a:ext uri="{FF2B5EF4-FFF2-40B4-BE49-F238E27FC236}">
                <a16:creationId xmlns:a16="http://schemas.microsoft.com/office/drawing/2014/main" xmlns="" id="{78B16449-FE93-6F47-A779-DBFFBE3AA980}"/>
              </a:ext>
            </a:extLst>
          </p:cNvPr>
          <p:cNvCxnSpPr>
            <a:cxnSpLocks/>
            <a:stCxn id="33" idx="1"/>
            <a:endCxn id="17" idx="0"/>
          </p:cNvCxnSpPr>
          <p:nvPr/>
        </p:nvCxnSpPr>
        <p:spPr>
          <a:xfrm rot="10800000" flipV="1">
            <a:off x="3052032" y="1344305"/>
            <a:ext cx="1337280" cy="162191"/>
          </a:xfrm>
          <a:prstGeom prst="bentConnector2">
            <a:avLst/>
          </a:prstGeom>
          <a:ln w="19050">
            <a:solidFill>
              <a:srgbClr val="43AEE4"/>
            </a:solidFill>
            <a:prstDash val="sysDash"/>
            <a:headEnd type="arrow"/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Conector angular 42">
            <a:extLst>
              <a:ext uri="{FF2B5EF4-FFF2-40B4-BE49-F238E27FC236}">
                <a16:creationId xmlns:a16="http://schemas.microsoft.com/office/drawing/2014/main" xmlns="" id="{FDC7008D-638F-A14C-81BA-D522E9258FB8}"/>
              </a:ext>
            </a:extLst>
          </p:cNvPr>
          <p:cNvCxnSpPr>
            <a:cxnSpLocks/>
            <a:stCxn id="33" idx="3"/>
            <a:endCxn id="4112" idx="0"/>
          </p:cNvCxnSpPr>
          <p:nvPr/>
        </p:nvCxnSpPr>
        <p:spPr>
          <a:xfrm>
            <a:off x="5440890" y="1344306"/>
            <a:ext cx="1781585" cy="240475"/>
          </a:xfrm>
          <a:prstGeom prst="bentConnector2">
            <a:avLst/>
          </a:prstGeom>
          <a:ln w="19050">
            <a:solidFill>
              <a:srgbClr val="43AEE4"/>
            </a:solidFill>
            <a:prstDash val="sysDash"/>
            <a:headEnd type="arrow"/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Rectángulo 29"/>
          <p:cNvSpPr/>
          <p:nvPr/>
        </p:nvSpPr>
        <p:spPr>
          <a:xfrm>
            <a:off x="357757" y="3358904"/>
            <a:ext cx="138486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UY" sz="1400" dirty="0"/>
              <a:t>Evento clínico</a:t>
            </a:r>
          </a:p>
        </p:txBody>
      </p:sp>
      <p:grpSp>
        <p:nvGrpSpPr>
          <p:cNvPr id="9" name="Grupo 8">
            <a:extLst>
              <a:ext uri="{FF2B5EF4-FFF2-40B4-BE49-F238E27FC236}">
                <a16:creationId xmlns:a16="http://schemas.microsoft.com/office/drawing/2014/main" xmlns="" id="{3A6F9BEE-156D-873E-8C56-79B98C90557C}"/>
              </a:ext>
            </a:extLst>
          </p:cNvPr>
          <p:cNvGrpSpPr/>
          <p:nvPr/>
        </p:nvGrpSpPr>
        <p:grpSpPr>
          <a:xfrm>
            <a:off x="6061677" y="1584781"/>
            <a:ext cx="2418223" cy="3061246"/>
            <a:chOff x="5910694" y="1512486"/>
            <a:chExt cx="2418223" cy="3061246"/>
          </a:xfrm>
        </p:grpSpPr>
        <p:pic>
          <p:nvPicPr>
            <p:cNvPr id="4112" name="Picture 16" descr="Api - Iconos gratis de ui">
              <a:extLst>
                <a:ext uri="{FF2B5EF4-FFF2-40B4-BE49-F238E27FC236}">
                  <a16:creationId xmlns:a16="http://schemas.microsoft.com/office/drawing/2014/main" xmlns="" id="{44D7D4EB-7DC7-5E44-9C43-77C04F0C87A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45931" y="1512486"/>
              <a:ext cx="851121" cy="8511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14" name="Picture 18" descr="Hospital - Iconos gratis de edificios">
              <a:extLst>
                <a:ext uri="{FF2B5EF4-FFF2-40B4-BE49-F238E27FC236}">
                  <a16:creationId xmlns:a16="http://schemas.microsoft.com/office/drawing/2014/main" xmlns="" id="{04C59116-8D60-434C-8ABE-1156727C6D7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14634" y="3425496"/>
              <a:ext cx="930991" cy="9309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22" name="Picture 2" descr="Ambulance - Free transport icons">
              <a:extLst>
                <a:ext uri="{FF2B5EF4-FFF2-40B4-BE49-F238E27FC236}">
                  <a16:creationId xmlns:a16="http://schemas.microsoft.com/office/drawing/2014/main" xmlns="" id="{31E7F7BF-FD10-664C-B775-5840096E804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97926" y="3425496"/>
              <a:ext cx="930991" cy="9309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26" name="Picture 6" descr="Banner Img2 - Hospital Management System Icon - (472x497) Png Clipart  Download">
              <a:extLst>
                <a:ext uri="{FF2B5EF4-FFF2-40B4-BE49-F238E27FC236}">
                  <a16:creationId xmlns:a16="http://schemas.microsoft.com/office/drawing/2014/main" xmlns="" id="{DEDF7E9D-317C-394C-AF79-000ABC69EAC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06148" y="2646686"/>
              <a:ext cx="714548" cy="752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30" name="Picture 10" descr="Hospital Information System, Electronic Medical Record">
              <a:extLst>
                <a:ext uri="{FF2B5EF4-FFF2-40B4-BE49-F238E27FC236}">
                  <a16:creationId xmlns:a16="http://schemas.microsoft.com/office/drawing/2014/main" xmlns="" id="{BD278854-137C-2242-972C-B9A689DF545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10694" y="2671597"/>
              <a:ext cx="1307553" cy="6810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2" name="Rectángulo 31"/>
            <p:cNvSpPr/>
            <p:nvPr/>
          </p:nvSpPr>
          <p:spPr>
            <a:xfrm>
              <a:off x="6497113" y="4265955"/>
              <a:ext cx="1384863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UY" sz="1400" dirty="0"/>
                <a:t>Evento clínico</a:t>
              </a:r>
            </a:p>
          </p:txBody>
        </p:sp>
      </p:grp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08CE77E8-3F8F-27A0-0960-E0261B67F8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b="1" dirty="0"/>
              <a:t>5. Proceso actual</a:t>
            </a:r>
          </a:p>
        </p:txBody>
      </p:sp>
      <p:cxnSp>
        <p:nvCxnSpPr>
          <p:cNvPr id="31" name="Conector recto de flecha 30">
            <a:extLst>
              <a:ext uri="{FF2B5EF4-FFF2-40B4-BE49-F238E27FC236}">
                <a16:creationId xmlns:a16="http://schemas.microsoft.com/office/drawing/2014/main" xmlns="" id="{6A26DECA-3006-8352-E350-5C995F605C27}"/>
              </a:ext>
            </a:extLst>
          </p:cNvPr>
          <p:cNvCxnSpPr>
            <a:cxnSpLocks/>
          </p:cNvCxnSpPr>
          <p:nvPr/>
        </p:nvCxnSpPr>
        <p:spPr>
          <a:xfrm rot="16200000">
            <a:off x="2853580" y="2638138"/>
            <a:ext cx="419684" cy="0"/>
          </a:xfrm>
          <a:prstGeom prst="straightConnector1">
            <a:avLst/>
          </a:prstGeom>
          <a:ln w="412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4" descr="Banco de Previsión Social">
            <a:extLst>
              <a:ext uri="{FF2B5EF4-FFF2-40B4-BE49-F238E27FC236}">
                <a16:creationId xmlns:a16="http://schemas.microsoft.com/office/drawing/2014/main" xmlns="" id="{0BE22923-6533-232B-29D9-CFEF858D70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9312" y="1080582"/>
            <a:ext cx="1051578" cy="527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4" name="Grupo 33">
            <a:extLst>
              <a:ext uri="{FF2B5EF4-FFF2-40B4-BE49-F238E27FC236}">
                <a16:creationId xmlns:a16="http://schemas.microsoft.com/office/drawing/2014/main" xmlns="" id="{F49B8E75-7923-FECE-F849-A7C68A02F635}"/>
              </a:ext>
            </a:extLst>
          </p:cNvPr>
          <p:cNvGrpSpPr>
            <a:grpSpLocks noChangeAspect="1"/>
          </p:cNvGrpSpPr>
          <p:nvPr/>
        </p:nvGrpSpPr>
        <p:grpSpPr>
          <a:xfrm>
            <a:off x="2552119" y="2982733"/>
            <a:ext cx="999826" cy="999826"/>
            <a:chOff x="5771459" y="3234943"/>
            <a:chExt cx="1264792" cy="1264792"/>
          </a:xfrm>
        </p:grpSpPr>
        <p:sp>
          <p:nvSpPr>
            <p:cNvPr id="36" name="Elipse 35">
              <a:extLst>
                <a:ext uri="{FF2B5EF4-FFF2-40B4-BE49-F238E27FC236}">
                  <a16:creationId xmlns:a16="http://schemas.microsoft.com/office/drawing/2014/main" xmlns="" id="{73C51520-35E1-6BAE-A2A1-31A2590A7B0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771459" y="3234943"/>
              <a:ext cx="1264792" cy="1264792"/>
            </a:xfrm>
            <a:prstGeom prst="ellipse">
              <a:avLst/>
            </a:prstGeom>
            <a:solidFill>
              <a:srgbClr val="62C3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pic>
          <p:nvPicPr>
            <p:cNvPr id="42" name="Imagen 41" descr="Interfaz de usuario gráfica&#10;&#10;Descripción generada automáticamente">
              <a:extLst>
                <a:ext uri="{FF2B5EF4-FFF2-40B4-BE49-F238E27FC236}">
                  <a16:creationId xmlns:a16="http://schemas.microsoft.com/office/drawing/2014/main" xmlns="" id="{8D84C158-8024-6815-E7C8-A4D80D71CE5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27" t="13521" r="9602" b="22080"/>
            <a:stretch/>
          </p:blipFill>
          <p:spPr>
            <a:xfrm>
              <a:off x="5877020" y="3444946"/>
              <a:ext cx="1094663" cy="899187"/>
            </a:xfrm>
            <a:prstGeom prst="ellipse">
              <a:avLst/>
            </a:prstGeom>
          </p:spPr>
        </p:pic>
      </p:grpSp>
      <p:cxnSp>
        <p:nvCxnSpPr>
          <p:cNvPr id="44" name="Conector recto de flecha 43">
            <a:extLst>
              <a:ext uri="{FF2B5EF4-FFF2-40B4-BE49-F238E27FC236}">
                <a16:creationId xmlns:a16="http://schemas.microsoft.com/office/drawing/2014/main" xmlns="" id="{617CA61C-EEBF-8FF8-849C-D5F1E360238C}"/>
              </a:ext>
            </a:extLst>
          </p:cNvPr>
          <p:cNvCxnSpPr>
            <a:cxnSpLocks/>
          </p:cNvCxnSpPr>
          <p:nvPr/>
        </p:nvCxnSpPr>
        <p:spPr>
          <a:xfrm rot="21600000">
            <a:off x="2191328" y="3526102"/>
            <a:ext cx="337986" cy="4156"/>
          </a:xfrm>
          <a:prstGeom prst="straightConnector1">
            <a:avLst/>
          </a:prstGeom>
          <a:ln w="412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ector recto de flecha 45">
            <a:extLst>
              <a:ext uri="{FF2B5EF4-FFF2-40B4-BE49-F238E27FC236}">
                <a16:creationId xmlns:a16="http://schemas.microsoft.com/office/drawing/2014/main" xmlns="" id="{617CA61C-EEBF-8FF8-849C-D5F1E360238C}"/>
              </a:ext>
            </a:extLst>
          </p:cNvPr>
          <p:cNvCxnSpPr>
            <a:cxnSpLocks/>
          </p:cNvCxnSpPr>
          <p:nvPr/>
        </p:nvCxnSpPr>
        <p:spPr>
          <a:xfrm flipV="1">
            <a:off x="6740092" y="2443933"/>
            <a:ext cx="209222" cy="219928"/>
          </a:xfrm>
          <a:prstGeom prst="straightConnector1">
            <a:avLst/>
          </a:prstGeom>
          <a:ln w="412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ector recto de flecha 46">
            <a:extLst>
              <a:ext uri="{FF2B5EF4-FFF2-40B4-BE49-F238E27FC236}">
                <a16:creationId xmlns:a16="http://schemas.microsoft.com/office/drawing/2014/main" xmlns="" id="{617CA61C-EEBF-8FF8-849C-D5F1E360238C}"/>
              </a:ext>
            </a:extLst>
          </p:cNvPr>
          <p:cNvCxnSpPr>
            <a:cxnSpLocks/>
          </p:cNvCxnSpPr>
          <p:nvPr/>
        </p:nvCxnSpPr>
        <p:spPr>
          <a:xfrm flipH="1" flipV="1">
            <a:off x="7648035" y="2435902"/>
            <a:ext cx="195667" cy="235990"/>
          </a:xfrm>
          <a:prstGeom prst="straightConnector1">
            <a:avLst/>
          </a:prstGeom>
          <a:ln w="412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4828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Imagen 25" descr="Icono&#10;&#10;Descripción generada automáticamente">
            <a:extLst>
              <a:ext uri="{FF2B5EF4-FFF2-40B4-BE49-F238E27FC236}">
                <a16:creationId xmlns:a16="http://schemas.microsoft.com/office/drawing/2014/main" xmlns="" id="{5D20D495-50D2-6A44-99CB-50143E6F6C4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411" y="3567129"/>
            <a:ext cx="870146" cy="870146"/>
          </a:xfrm>
          <a:prstGeom prst="rect">
            <a:avLst/>
          </a:prstGeom>
        </p:spPr>
      </p:pic>
      <p:pic>
        <p:nvPicPr>
          <p:cNvPr id="27" name="Imagen 26" descr="Icono&#10;&#10;Descripción generada automáticamente">
            <a:extLst>
              <a:ext uri="{FF2B5EF4-FFF2-40B4-BE49-F238E27FC236}">
                <a16:creationId xmlns:a16="http://schemas.microsoft.com/office/drawing/2014/main" xmlns="" id="{1B780C81-2D93-064A-88D3-9F24CE70FB6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9829" y="3567129"/>
            <a:ext cx="870146" cy="870146"/>
          </a:xfrm>
          <a:prstGeom prst="rect">
            <a:avLst/>
          </a:prstGeom>
        </p:spPr>
      </p:pic>
      <p:sp>
        <p:nvSpPr>
          <p:cNvPr id="30" name="Rombo 29">
            <a:extLst>
              <a:ext uri="{FF2B5EF4-FFF2-40B4-BE49-F238E27FC236}">
                <a16:creationId xmlns:a16="http://schemas.microsoft.com/office/drawing/2014/main" xmlns="" id="{73C031C1-4015-D446-A2BE-F7589714CCA4}"/>
              </a:ext>
            </a:extLst>
          </p:cNvPr>
          <p:cNvSpPr/>
          <p:nvPr/>
        </p:nvSpPr>
        <p:spPr>
          <a:xfrm>
            <a:off x="1184226" y="3118625"/>
            <a:ext cx="288032" cy="288032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cxnSp>
        <p:nvCxnSpPr>
          <p:cNvPr id="31" name="Conector angular 30">
            <a:extLst>
              <a:ext uri="{FF2B5EF4-FFF2-40B4-BE49-F238E27FC236}">
                <a16:creationId xmlns:a16="http://schemas.microsoft.com/office/drawing/2014/main" xmlns="" id="{FA20AED1-C446-654A-BC28-8BD3E2E1EAAB}"/>
              </a:ext>
            </a:extLst>
          </p:cNvPr>
          <p:cNvCxnSpPr>
            <a:cxnSpLocks/>
            <a:stCxn id="27" idx="0"/>
            <a:endCxn id="30" idx="3"/>
          </p:cNvCxnSpPr>
          <p:nvPr/>
        </p:nvCxnSpPr>
        <p:spPr>
          <a:xfrm rot="16200000" flipV="1">
            <a:off x="1481336" y="3253563"/>
            <a:ext cx="304488" cy="32264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Conector angular 31">
            <a:extLst>
              <a:ext uri="{FF2B5EF4-FFF2-40B4-BE49-F238E27FC236}">
                <a16:creationId xmlns:a16="http://schemas.microsoft.com/office/drawing/2014/main" xmlns="" id="{A6965A51-FB60-A941-95BD-06C411EA8617}"/>
              </a:ext>
            </a:extLst>
          </p:cNvPr>
          <p:cNvCxnSpPr>
            <a:cxnSpLocks/>
            <a:stCxn id="26" idx="0"/>
            <a:endCxn id="30" idx="1"/>
          </p:cNvCxnSpPr>
          <p:nvPr/>
        </p:nvCxnSpPr>
        <p:spPr>
          <a:xfrm rot="5400000" flipH="1" flipV="1">
            <a:off x="866111" y="3249014"/>
            <a:ext cx="304488" cy="33174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Rectángulo 33"/>
          <p:cNvSpPr/>
          <p:nvPr/>
        </p:nvSpPr>
        <p:spPr>
          <a:xfrm>
            <a:off x="2204731" y="3931022"/>
            <a:ext cx="87014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UY" sz="1400" dirty="0"/>
              <a:t>Evento clínico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F6425A8D-BC70-A39C-9066-BB47A5556D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21851" y="2987706"/>
            <a:ext cx="510930" cy="518404"/>
          </a:xfrm>
          <a:prstGeom prst="rect">
            <a:avLst/>
          </a:prstGeom>
        </p:spPr>
      </p:pic>
      <p:sp>
        <p:nvSpPr>
          <p:cNvPr id="4" name="Rectángulo 3">
            <a:extLst>
              <a:ext uri="{FF2B5EF4-FFF2-40B4-BE49-F238E27FC236}">
                <a16:creationId xmlns:a16="http://schemas.microsoft.com/office/drawing/2014/main" xmlns="" id="{9370451E-2871-1DC2-E7CB-11EB0C0E0E9C}"/>
              </a:ext>
            </a:extLst>
          </p:cNvPr>
          <p:cNvSpPr/>
          <p:nvPr/>
        </p:nvSpPr>
        <p:spPr>
          <a:xfrm>
            <a:off x="2516628" y="2877576"/>
            <a:ext cx="123363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UY" sz="1400" dirty="0">
                <a:solidFill>
                  <a:srgbClr val="000000"/>
                </a:solidFill>
              </a:rPr>
              <a:t>Historial</a:t>
            </a:r>
          </a:p>
          <a:p>
            <a:r>
              <a:rPr lang="es-UY" sz="1400" dirty="0">
                <a:solidFill>
                  <a:srgbClr val="000000"/>
                </a:solidFill>
              </a:rPr>
              <a:t>TER</a:t>
            </a:r>
            <a:endParaRPr lang="es-UY" sz="1200" dirty="0">
              <a:solidFill>
                <a:srgbClr val="000000"/>
              </a:solidFill>
            </a:endParaRPr>
          </a:p>
          <a:p>
            <a:r>
              <a:rPr lang="es-UY" sz="1400" dirty="0">
                <a:solidFill>
                  <a:srgbClr val="000000"/>
                </a:solidFill>
              </a:rPr>
              <a:t>Admisibilidad</a:t>
            </a:r>
            <a:endParaRPr lang="es-ES_tradnl" dirty="0"/>
          </a:p>
        </p:txBody>
      </p:sp>
      <p:sp>
        <p:nvSpPr>
          <p:cNvPr id="51" name="Título 1">
            <a:extLst>
              <a:ext uri="{FF2B5EF4-FFF2-40B4-BE49-F238E27FC236}">
                <a16:creationId xmlns:a16="http://schemas.microsoft.com/office/drawing/2014/main" xmlns="" id="{CB8713F8-69B5-3263-3E70-2DF11491BB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544" y="997189"/>
            <a:ext cx="7290906" cy="333302"/>
          </a:xfrm>
        </p:spPr>
        <p:txBody>
          <a:bodyPr>
            <a:normAutofit/>
          </a:bodyPr>
          <a:lstStyle/>
          <a:p>
            <a:r>
              <a:rPr lang="es-ES" b="1" dirty="0"/>
              <a:t>6. </a:t>
            </a:r>
            <a:r>
              <a:rPr lang="es-ES" b="1" dirty="0" smtClean="0"/>
              <a:t>Nuevo Proceso - Evento clínico</a:t>
            </a:r>
            <a:endParaRPr lang="es-ES" b="1" dirty="0"/>
          </a:p>
        </p:txBody>
      </p:sp>
      <p:sp>
        <p:nvSpPr>
          <p:cNvPr id="43" name="CuadroTexto 42">
            <a:extLst>
              <a:ext uri="{FF2B5EF4-FFF2-40B4-BE49-F238E27FC236}">
                <a16:creationId xmlns:a16="http://schemas.microsoft.com/office/drawing/2014/main" xmlns="" id="{B4A27C4C-5A04-5942-A57E-75460D130FE8}"/>
              </a:ext>
            </a:extLst>
          </p:cNvPr>
          <p:cNvSpPr txBox="1"/>
          <p:nvPr/>
        </p:nvSpPr>
        <p:spPr>
          <a:xfrm>
            <a:off x="3537905" y="1307408"/>
            <a:ext cx="4269808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UY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El profesional médico </a:t>
            </a:r>
            <a:r>
              <a:rPr lang="es-UY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podrá: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UY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Consultar historial </a:t>
            </a:r>
            <a:r>
              <a:rPr lang="es-UY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 certificaciones.</a:t>
            </a:r>
            <a:endParaRPr lang="es-UY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UY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Obtener Tiempo Estimado de Recuperación  (</a:t>
            </a:r>
            <a:r>
              <a:rPr lang="es-UY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TER).</a:t>
            </a:r>
            <a:endParaRPr lang="es-UY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8" name="CuadroTexto 47"/>
          <p:cNvSpPr txBox="1"/>
          <p:nvPr/>
        </p:nvSpPr>
        <p:spPr>
          <a:xfrm>
            <a:off x="3537905" y="2277412"/>
            <a:ext cx="558971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UY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Conocer condiciones de admisibilidad en BPS: </a:t>
            </a:r>
            <a:endParaRPr lang="es-UY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UY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Plazo máximo de licencia.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UY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Retrocertificaciones</a:t>
            </a:r>
            <a:r>
              <a:rPr lang="es-UY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UY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Certificaciones a futuro. 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UY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Certificaciones que no constituyen causas </a:t>
            </a:r>
            <a:r>
              <a:rPr lang="es-UY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válidas.</a:t>
            </a:r>
            <a:endParaRPr lang="es-UY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UY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Situación del paciente en BPS:  suspensión </a:t>
            </a:r>
            <a:r>
              <a:rPr lang="es-UY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condicional.</a:t>
            </a:r>
            <a:endParaRPr lang="es-UY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8815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ombo 29">
            <a:extLst>
              <a:ext uri="{FF2B5EF4-FFF2-40B4-BE49-F238E27FC236}">
                <a16:creationId xmlns:a16="http://schemas.microsoft.com/office/drawing/2014/main" xmlns="" id="{73C031C1-4015-D446-A2BE-F7589714CCA4}"/>
              </a:ext>
            </a:extLst>
          </p:cNvPr>
          <p:cNvSpPr/>
          <p:nvPr/>
        </p:nvSpPr>
        <p:spPr>
          <a:xfrm>
            <a:off x="1184226" y="3118625"/>
            <a:ext cx="288032" cy="288032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cxnSp>
        <p:nvCxnSpPr>
          <p:cNvPr id="31" name="Conector angular 30">
            <a:extLst>
              <a:ext uri="{FF2B5EF4-FFF2-40B4-BE49-F238E27FC236}">
                <a16:creationId xmlns:a16="http://schemas.microsoft.com/office/drawing/2014/main" xmlns="" id="{FA20AED1-C446-654A-BC28-8BD3E2E1EAAB}"/>
              </a:ext>
            </a:extLst>
          </p:cNvPr>
          <p:cNvCxnSpPr>
            <a:cxnSpLocks/>
            <a:endCxn id="30" idx="3"/>
          </p:cNvCxnSpPr>
          <p:nvPr/>
        </p:nvCxnSpPr>
        <p:spPr>
          <a:xfrm rot="16200000" flipV="1">
            <a:off x="1481336" y="3253563"/>
            <a:ext cx="304488" cy="32264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Conector angular 31">
            <a:extLst>
              <a:ext uri="{FF2B5EF4-FFF2-40B4-BE49-F238E27FC236}">
                <a16:creationId xmlns:a16="http://schemas.microsoft.com/office/drawing/2014/main" xmlns="" id="{A6965A51-FB60-A941-95BD-06C411EA8617}"/>
              </a:ext>
            </a:extLst>
          </p:cNvPr>
          <p:cNvCxnSpPr>
            <a:cxnSpLocks/>
            <a:endCxn id="30" idx="1"/>
          </p:cNvCxnSpPr>
          <p:nvPr/>
        </p:nvCxnSpPr>
        <p:spPr>
          <a:xfrm rot="5400000" flipH="1" flipV="1">
            <a:off x="866111" y="3249014"/>
            <a:ext cx="304488" cy="33174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Rectángulo redondeado 35">
            <a:extLst>
              <a:ext uri="{FF2B5EF4-FFF2-40B4-BE49-F238E27FC236}">
                <a16:creationId xmlns:a16="http://schemas.microsoft.com/office/drawing/2014/main" xmlns="" id="{3DE1C258-C840-8642-9C56-F916E0F0E7B0}"/>
              </a:ext>
            </a:extLst>
          </p:cNvPr>
          <p:cNvSpPr/>
          <p:nvPr/>
        </p:nvSpPr>
        <p:spPr>
          <a:xfrm>
            <a:off x="611596" y="1960972"/>
            <a:ext cx="1368152" cy="648072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sz="1400" dirty="0">
                <a:solidFill>
                  <a:schemeClr val="tx1"/>
                </a:solidFill>
              </a:rPr>
              <a:t>HCEN</a:t>
            </a:r>
          </a:p>
        </p:txBody>
      </p:sp>
      <p:cxnSp>
        <p:nvCxnSpPr>
          <p:cNvPr id="45" name="Conector recto de flecha 44">
            <a:extLst>
              <a:ext uri="{FF2B5EF4-FFF2-40B4-BE49-F238E27FC236}">
                <a16:creationId xmlns:a16="http://schemas.microsoft.com/office/drawing/2014/main" xmlns="" id="{C6EBE655-7DF7-12B1-1CE5-65CE73822A2E}"/>
              </a:ext>
            </a:extLst>
          </p:cNvPr>
          <p:cNvCxnSpPr>
            <a:cxnSpLocks/>
          </p:cNvCxnSpPr>
          <p:nvPr/>
        </p:nvCxnSpPr>
        <p:spPr>
          <a:xfrm rot="16200000">
            <a:off x="1125154" y="2840512"/>
            <a:ext cx="419684" cy="0"/>
          </a:xfrm>
          <a:prstGeom prst="straightConnector1">
            <a:avLst/>
          </a:prstGeom>
          <a:ln w="412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ítulo 1">
            <a:extLst>
              <a:ext uri="{FF2B5EF4-FFF2-40B4-BE49-F238E27FC236}">
                <a16:creationId xmlns:a16="http://schemas.microsoft.com/office/drawing/2014/main" xmlns="" id="{CB8713F8-69B5-3263-3E70-2DF11491BB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544" y="997189"/>
            <a:ext cx="4757599" cy="333302"/>
          </a:xfrm>
        </p:spPr>
        <p:txBody>
          <a:bodyPr>
            <a:normAutofit/>
          </a:bodyPr>
          <a:lstStyle/>
          <a:p>
            <a:r>
              <a:rPr lang="es-ES" b="1" dirty="0"/>
              <a:t>6. </a:t>
            </a:r>
            <a:r>
              <a:rPr lang="es-ES" b="1" dirty="0" smtClean="0"/>
              <a:t>Finalización </a:t>
            </a:r>
            <a:r>
              <a:rPr lang="es-ES" b="1" dirty="0"/>
              <a:t>del acto </a:t>
            </a:r>
            <a:r>
              <a:rPr lang="es-ES" b="1" dirty="0" smtClean="0"/>
              <a:t>médico</a:t>
            </a:r>
            <a:endParaRPr lang="es-ES" b="1" dirty="0"/>
          </a:p>
        </p:txBody>
      </p:sp>
      <p:pic>
        <p:nvPicPr>
          <p:cNvPr id="38" name="Imagen 37" descr="Icono&#10;&#10;Descripción generada automáticamente">
            <a:extLst>
              <a:ext uri="{FF2B5EF4-FFF2-40B4-BE49-F238E27FC236}">
                <a16:creationId xmlns:a16="http://schemas.microsoft.com/office/drawing/2014/main" xmlns="" id="{5D20D495-50D2-6A44-99CB-50143E6F6C4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411" y="3567129"/>
            <a:ext cx="870146" cy="870146"/>
          </a:xfrm>
          <a:prstGeom prst="rect">
            <a:avLst/>
          </a:prstGeom>
        </p:spPr>
      </p:pic>
      <p:pic>
        <p:nvPicPr>
          <p:cNvPr id="43" name="Imagen 42" descr="Icono&#10;&#10;Descripción generada automáticamente">
            <a:extLst>
              <a:ext uri="{FF2B5EF4-FFF2-40B4-BE49-F238E27FC236}">
                <a16:creationId xmlns:a16="http://schemas.microsoft.com/office/drawing/2014/main" xmlns="" id="{1B780C81-2D93-064A-88D3-9F24CE70FB6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9829" y="3567129"/>
            <a:ext cx="870146" cy="870146"/>
          </a:xfrm>
          <a:prstGeom prst="rect">
            <a:avLst/>
          </a:prstGeom>
        </p:spPr>
      </p:pic>
      <p:sp>
        <p:nvSpPr>
          <p:cNvPr id="48" name="Rectángulo 47"/>
          <p:cNvSpPr/>
          <p:nvPr/>
        </p:nvSpPr>
        <p:spPr>
          <a:xfrm>
            <a:off x="2204731" y="3931022"/>
            <a:ext cx="87014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UY" sz="1400" dirty="0"/>
              <a:t>Evento clínico</a:t>
            </a:r>
          </a:p>
        </p:txBody>
      </p:sp>
      <p:pic>
        <p:nvPicPr>
          <p:cNvPr id="56" name="Imagen 55">
            <a:extLst>
              <a:ext uri="{FF2B5EF4-FFF2-40B4-BE49-F238E27FC236}">
                <a16:creationId xmlns:a16="http://schemas.microsoft.com/office/drawing/2014/main" xmlns="" id="{F6425A8D-BC70-A39C-9066-BB47A5556D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21851" y="2987706"/>
            <a:ext cx="510930" cy="518404"/>
          </a:xfrm>
          <a:prstGeom prst="rect">
            <a:avLst/>
          </a:prstGeom>
        </p:spPr>
      </p:pic>
      <p:sp>
        <p:nvSpPr>
          <p:cNvPr id="57" name="Rectángulo 56">
            <a:extLst>
              <a:ext uri="{FF2B5EF4-FFF2-40B4-BE49-F238E27FC236}">
                <a16:creationId xmlns:a16="http://schemas.microsoft.com/office/drawing/2014/main" xmlns="" id="{9370451E-2871-1DC2-E7CB-11EB0C0E0E9C}"/>
              </a:ext>
            </a:extLst>
          </p:cNvPr>
          <p:cNvSpPr/>
          <p:nvPr/>
        </p:nvSpPr>
        <p:spPr>
          <a:xfrm>
            <a:off x="2516628" y="2877576"/>
            <a:ext cx="123363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UY" sz="1400" dirty="0">
                <a:solidFill>
                  <a:srgbClr val="000000"/>
                </a:solidFill>
              </a:rPr>
              <a:t>Historial</a:t>
            </a:r>
          </a:p>
          <a:p>
            <a:r>
              <a:rPr lang="es-UY" sz="1400" dirty="0">
                <a:solidFill>
                  <a:srgbClr val="000000"/>
                </a:solidFill>
              </a:rPr>
              <a:t>TER</a:t>
            </a:r>
            <a:endParaRPr lang="es-UY" sz="1200" dirty="0">
              <a:solidFill>
                <a:srgbClr val="000000"/>
              </a:solidFill>
            </a:endParaRPr>
          </a:p>
          <a:p>
            <a:r>
              <a:rPr lang="es-UY" sz="1400" dirty="0">
                <a:solidFill>
                  <a:srgbClr val="000000"/>
                </a:solidFill>
              </a:rPr>
              <a:t>Admisibilidad</a:t>
            </a:r>
            <a:endParaRPr lang="es-ES_tradnl" dirty="0"/>
          </a:p>
        </p:txBody>
      </p:sp>
      <p:sp>
        <p:nvSpPr>
          <p:cNvPr id="58" name="CuadroTexto 57">
            <a:extLst>
              <a:ext uri="{FF2B5EF4-FFF2-40B4-BE49-F238E27FC236}">
                <a16:creationId xmlns:a16="http://schemas.microsoft.com/office/drawing/2014/main" xmlns="" id="{B4A27C4C-5A04-5942-A57E-75460D130FE8}"/>
              </a:ext>
            </a:extLst>
          </p:cNvPr>
          <p:cNvSpPr txBox="1"/>
          <p:nvPr/>
        </p:nvSpPr>
        <p:spPr>
          <a:xfrm>
            <a:off x="3517201" y="1606956"/>
            <a:ext cx="4410195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UY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Importante destacar: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UY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El profesional actuante mantendrá la </a:t>
            </a:r>
            <a:r>
              <a:rPr lang="es-UY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autonomía técnica </a:t>
            </a:r>
            <a:r>
              <a:rPr lang="es-UY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para definir la certificación médica a registrar en HCEN.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UY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Se incluye en el registro de eventos de</a:t>
            </a:r>
            <a:r>
              <a:rPr lang="es-UY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HCEN </a:t>
            </a:r>
            <a:r>
              <a:rPr lang="es-UY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un nuevo </a:t>
            </a:r>
            <a:r>
              <a:rPr lang="es-UY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bloque</a:t>
            </a:r>
            <a:r>
              <a:rPr lang="es-UY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de información con </a:t>
            </a:r>
            <a:r>
              <a:rPr lang="es-UY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los datos </a:t>
            </a:r>
            <a:r>
              <a:rPr lang="es-UY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 la certificación médica laboral</a:t>
            </a:r>
            <a:r>
              <a:rPr lang="es-UY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endParaRPr lang="es-UY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1647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ción">
  <a:themeElements>
    <a:clrScheme name="Retrospección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ció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ción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A451D6F1437954DB0A76E50C0894E87" ma:contentTypeVersion="0" ma:contentTypeDescription="Crear nuevo documento." ma:contentTypeScope="" ma:versionID="0a3337a4e873a4992c8f0d47f2a4d1bd">
  <xsd:schema xmlns:xsd="http://www.w3.org/2001/XMLSchema" xmlns:xs="http://www.w3.org/2001/XMLSchema" xmlns:p="http://schemas.microsoft.com/office/2006/metadata/properties" xmlns:ns2="7b20ada1-0724-4f43-b144-7da00e111938" targetNamespace="http://schemas.microsoft.com/office/2006/metadata/properties" ma:root="true" ma:fieldsID="b9207ceb0c1564a39eaf2b6b9ea1aa21" ns2:_="">
    <xsd:import namespace="7b20ada1-0724-4f43-b144-7da00e111938"/>
    <xsd:element name="properties">
      <xsd:complexType>
        <xsd:sequence>
          <xsd:element name="documentManagement">
            <xsd:complexType>
              <xsd:all>
                <xsd:element ref="ns2:Grupo_x0020_de_x0020_Proceso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20ada1-0724-4f43-b144-7da00e111938" elementFormDefault="qualified">
    <xsd:import namespace="http://schemas.microsoft.com/office/2006/documentManagement/types"/>
    <xsd:import namespace="http://schemas.microsoft.com/office/infopath/2007/PartnerControls"/>
    <xsd:element name="Grupo_x0020_de_x0020_Procesos" ma:index="8" nillable="true" ma:displayName="Grupo de Procesos" ma:default="1 - Inicio" ma:description="Grupo de Procesos en el que se detecta el Cambio o Riesgo." ma:format="Dropdown" ma:internalName="Grupo_x0020_de_x0020_Procesos">
      <xsd:simpleType>
        <xsd:restriction base="dms:Choice">
          <xsd:enumeration value="1 - Inicio"/>
          <xsd:enumeration value="2 - Planificación"/>
          <xsd:enumeration value="3 - Ejecución"/>
          <xsd:enumeration value="4 - Monitoreo y Control"/>
          <xsd:enumeration value="5 - Cierre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axOccurs="1" ma:index="4" ma:displayName="Ti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Grupo_x0020_de_x0020_Procesos xmlns="7b20ada1-0724-4f43-b144-7da00e111938">3 - Ejecución</Grupo_x0020_de_x0020_Procesos>
  </documentManagement>
</p:properties>
</file>

<file path=customXml/itemProps1.xml><?xml version="1.0" encoding="utf-8"?>
<ds:datastoreItem xmlns:ds="http://schemas.openxmlformats.org/officeDocument/2006/customXml" ds:itemID="{32335D04-FD00-433E-BA51-1ED9F82D5D4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b20ada1-0724-4f43-b144-7da00e11193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A06798C-67B1-465E-9C10-AB7EE69DB08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8166424-029B-4775-B12C-B8271E329032}">
  <ds:schemaRefs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purl.org/dc/terms/"/>
    <ds:schemaRef ds:uri="http://schemas.microsoft.com/office/2006/documentManagement/types"/>
    <ds:schemaRef ds:uri="http://www.w3.org/XML/1998/namespace"/>
    <ds:schemaRef ds:uri="7b20ada1-0724-4f43-b144-7da00e111938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1206</TotalTime>
  <Words>815</Words>
  <Application>Microsoft Office PowerPoint</Application>
  <PresentationFormat>Presentación en pantalla (16:9)</PresentationFormat>
  <Paragraphs>151</Paragraphs>
  <Slides>17</Slides>
  <Notes>15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26" baseType="lpstr">
      <vt:lpstr>Arial</vt:lpstr>
      <vt:lpstr>Avenir Next Regular</vt:lpstr>
      <vt:lpstr>Avenir Next Ultra Light</vt:lpstr>
      <vt:lpstr>Calibri</vt:lpstr>
      <vt:lpstr>Calibri Light</vt:lpstr>
      <vt:lpstr>Courier New</vt:lpstr>
      <vt:lpstr>Nunito Sans</vt:lpstr>
      <vt:lpstr>Wingdings</vt:lpstr>
      <vt:lpstr>Retrospección</vt:lpstr>
      <vt:lpstr>Presentación de PowerPoint</vt:lpstr>
      <vt:lpstr>Orden de la presentación</vt:lpstr>
      <vt:lpstr>1. Objetivo del Proyecto</vt:lpstr>
      <vt:lpstr>2. Fundamentación legal – Ley 19.996 Rendición de cuentas </vt:lpstr>
      <vt:lpstr>3. Plazos para la implementación según Ordenanza MSP N° 620/022 </vt:lpstr>
      <vt:lpstr>4. Procedimiento de comunicación de las certificaciones a BPS </vt:lpstr>
      <vt:lpstr>5. Proceso actual</vt:lpstr>
      <vt:lpstr>6. Nuevo Proceso - Evento clínico</vt:lpstr>
      <vt:lpstr>6. Finalización del acto médico</vt:lpstr>
      <vt:lpstr>6. Validación de certificaciones</vt:lpstr>
      <vt:lpstr>6. Herramienta para consulta y gestión de certificaciones</vt:lpstr>
      <vt:lpstr>6. Nuevo proceso</vt:lpstr>
      <vt:lpstr>7. Beneficios</vt:lpstr>
      <vt:lpstr>8. Impactos estimados para los Prestadores de Salud</vt:lpstr>
      <vt:lpstr>9. Próximos pasos</vt:lpstr>
      <vt:lpstr>10. 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DT Prestadores</dc:title>
  <dc:creator>Mauricio Bouza</dc:creator>
  <cp:lastModifiedBy>Monica Alejandra Rodriguez Luceno</cp:lastModifiedBy>
  <cp:revision>107</cp:revision>
  <dcterms:created xsi:type="dcterms:W3CDTF">2020-12-08T03:46:38Z</dcterms:created>
  <dcterms:modified xsi:type="dcterms:W3CDTF">2022-06-09T18:45:05Z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0x0101008A451D6F1437954DB0A76E50C0894E87</vt:lpwstr>
  </property>
</Properties>
</file>