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7" r:id="rId5"/>
    <p:sldId id="306" r:id="rId6"/>
    <p:sldId id="258" r:id="rId7"/>
    <p:sldId id="278" r:id="rId8"/>
    <p:sldId id="307" r:id="rId9"/>
    <p:sldId id="308" r:id="rId10"/>
    <p:sldId id="312" r:id="rId11"/>
    <p:sldId id="311" r:id="rId12"/>
    <p:sldId id="282" r:id="rId13"/>
    <p:sldId id="309" r:id="rId14"/>
    <p:sldId id="283" r:id="rId15"/>
    <p:sldId id="31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D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0BE1E6-8C84-4341-ADB4-BA974BBBCD9E}" v="47" dt="2025-12-03T17:54:09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50" autoAdjust="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outlineViewPr>
    <p:cViewPr>
      <p:scale>
        <a:sx n="33" d="100"/>
        <a:sy n="33" d="100"/>
      </p:scale>
      <p:origin x="0" y="-8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tt, Guillermo" userId="945f1b7c-2b43-4fee-a633-139b36c68afc" providerId="ADAL" clId="{8030F51D-B107-41DD-8DFF-C14B82BEDC3F}"/>
    <pc:docChg chg="undo custSel addSld modSld">
      <pc:chgData name="Montt, Guillermo" userId="945f1b7c-2b43-4fee-a633-139b36c68afc" providerId="ADAL" clId="{8030F51D-B107-41DD-8DFF-C14B82BEDC3F}" dt="2025-12-11T13:13:55.496" v="1184" actId="20577"/>
      <pc:docMkLst>
        <pc:docMk/>
      </pc:docMkLst>
      <pc:sldChg chg="modSp mod modAnim">
        <pc:chgData name="Montt, Guillermo" userId="945f1b7c-2b43-4fee-a633-139b36c68afc" providerId="ADAL" clId="{8030F51D-B107-41DD-8DFF-C14B82BEDC3F}" dt="2025-12-03T15:18:15.374" v="269" actId="14100"/>
        <pc:sldMkLst>
          <pc:docMk/>
          <pc:sldMk cId="2614219624" sldId="278"/>
        </pc:sldMkLst>
        <pc:spChg chg="mod">
          <ac:chgData name="Montt, Guillermo" userId="945f1b7c-2b43-4fee-a633-139b36c68afc" providerId="ADAL" clId="{8030F51D-B107-41DD-8DFF-C14B82BEDC3F}" dt="2025-12-03T15:18:09.830" v="268" actId="20577"/>
          <ac:spMkLst>
            <pc:docMk/>
            <pc:sldMk cId="2614219624" sldId="278"/>
            <ac:spMk id="4" creationId="{D09EC4B5-8211-DDD3-1C5E-CDED2F7B700D}"/>
          </ac:spMkLst>
        </pc:spChg>
        <pc:spChg chg="mod">
          <ac:chgData name="Montt, Guillermo" userId="945f1b7c-2b43-4fee-a633-139b36c68afc" providerId="ADAL" clId="{8030F51D-B107-41DD-8DFF-C14B82BEDC3F}" dt="2025-12-03T15:18:15.374" v="269" actId="14100"/>
          <ac:spMkLst>
            <pc:docMk/>
            <pc:sldMk cId="2614219624" sldId="278"/>
            <ac:spMk id="6" creationId="{FB10A6AA-4C35-D4E2-71DE-29369AD9DF70}"/>
          </ac:spMkLst>
        </pc:spChg>
      </pc:sldChg>
      <pc:sldChg chg="modSp mod">
        <pc:chgData name="Montt, Guillermo" userId="945f1b7c-2b43-4fee-a633-139b36c68afc" providerId="ADAL" clId="{8030F51D-B107-41DD-8DFF-C14B82BEDC3F}" dt="2025-12-03T17:55:50.218" v="556" actId="1076"/>
        <pc:sldMkLst>
          <pc:docMk/>
          <pc:sldMk cId="3044798682" sldId="282"/>
        </pc:sldMkLst>
        <pc:spChg chg="mod">
          <ac:chgData name="Montt, Guillermo" userId="945f1b7c-2b43-4fee-a633-139b36c68afc" providerId="ADAL" clId="{8030F51D-B107-41DD-8DFF-C14B82BEDC3F}" dt="2025-12-03T17:55:18.169" v="548" actId="20577"/>
          <ac:spMkLst>
            <pc:docMk/>
            <pc:sldMk cId="3044798682" sldId="282"/>
            <ac:spMk id="2" creationId="{C4791B44-85EE-38CF-7CF6-C4F8E8795A37}"/>
          </ac:spMkLst>
        </pc:spChg>
        <pc:spChg chg="mod">
          <ac:chgData name="Montt, Guillermo" userId="945f1b7c-2b43-4fee-a633-139b36c68afc" providerId="ADAL" clId="{8030F51D-B107-41DD-8DFF-C14B82BEDC3F}" dt="2025-12-03T17:55:50.218" v="556" actId="1076"/>
          <ac:spMkLst>
            <pc:docMk/>
            <pc:sldMk cId="3044798682" sldId="282"/>
            <ac:spMk id="9" creationId="{4BDA4D95-265D-B0CC-CC85-817517237FA8}"/>
          </ac:spMkLst>
        </pc:spChg>
        <pc:cxnChg chg="mod">
          <ac:chgData name="Montt, Guillermo" userId="945f1b7c-2b43-4fee-a633-139b36c68afc" providerId="ADAL" clId="{8030F51D-B107-41DD-8DFF-C14B82BEDC3F}" dt="2025-12-03T17:55:50.218" v="556" actId="1076"/>
          <ac:cxnSpMkLst>
            <pc:docMk/>
            <pc:sldMk cId="3044798682" sldId="282"/>
            <ac:cxnSpMk id="11" creationId="{91040074-9965-6691-23DA-9C9A23E0567E}"/>
          </ac:cxnSpMkLst>
        </pc:cxnChg>
      </pc:sldChg>
      <pc:sldChg chg="addSp modSp add mod">
        <pc:chgData name="Montt, Guillermo" userId="945f1b7c-2b43-4fee-a633-139b36c68afc" providerId="ADAL" clId="{8030F51D-B107-41DD-8DFF-C14B82BEDC3F}" dt="2025-12-03T17:52:08.812" v="502" actId="14100"/>
        <pc:sldMkLst>
          <pc:docMk/>
          <pc:sldMk cId="4168374548" sldId="283"/>
        </pc:sldMkLst>
        <pc:spChg chg="add mod">
          <ac:chgData name="Montt, Guillermo" userId="945f1b7c-2b43-4fee-a633-139b36c68afc" providerId="ADAL" clId="{8030F51D-B107-41DD-8DFF-C14B82BEDC3F}" dt="2025-12-03T17:52:08.812" v="502" actId="14100"/>
          <ac:spMkLst>
            <pc:docMk/>
            <pc:sldMk cId="4168374548" sldId="283"/>
            <ac:spMk id="8" creationId="{0F56A7CD-DA9E-1D8E-09C7-2587C64E04F8}"/>
          </ac:spMkLst>
        </pc:spChg>
      </pc:sldChg>
      <pc:sldChg chg="addSp delSp modSp mod">
        <pc:chgData name="Montt, Guillermo" userId="945f1b7c-2b43-4fee-a633-139b36c68afc" providerId="ADAL" clId="{8030F51D-B107-41DD-8DFF-C14B82BEDC3F}" dt="2025-12-03T18:00:10.794" v="1089" actId="20577"/>
        <pc:sldMkLst>
          <pc:docMk/>
          <pc:sldMk cId="3565887646" sldId="307"/>
        </pc:sldMkLst>
        <pc:spChg chg="mod">
          <ac:chgData name="Montt, Guillermo" userId="945f1b7c-2b43-4fee-a633-139b36c68afc" providerId="ADAL" clId="{8030F51D-B107-41DD-8DFF-C14B82BEDC3F}" dt="2025-12-03T17:59:53.957" v="1065" actId="20577"/>
          <ac:spMkLst>
            <pc:docMk/>
            <pc:sldMk cId="3565887646" sldId="307"/>
            <ac:spMk id="3" creationId="{065AAFD7-01B7-DD8B-DA69-553F36B6B37B}"/>
          </ac:spMkLst>
        </pc:spChg>
        <pc:spChg chg="mod">
          <ac:chgData name="Montt, Guillermo" userId="945f1b7c-2b43-4fee-a633-139b36c68afc" providerId="ADAL" clId="{8030F51D-B107-41DD-8DFF-C14B82BEDC3F}" dt="2025-12-03T18:00:10.794" v="1089" actId="20577"/>
          <ac:spMkLst>
            <pc:docMk/>
            <pc:sldMk cId="3565887646" sldId="307"/>
            <ac:spMk id="8" creationId="{BF6C6E73-7210-9D81-C652-88FD828FB4AA}"/>
          </ac:spMkLst>
        </pc:spChg>
      </pc:sldChg>
      <pc:sldChg chg="modSp mod">
        <pc:chgData name="Montt, Guillermo" userId="945f1b7c-2b43-4fee-a633-139b36c68afc" providerId="ADAL" clId="{8030F51D-B107-41DD-8DFF-C14B82BEDC3F}" dt="2025-12-03T17:57:54.537" v="881" actId="20577"/>
        <pc:sldMkLst>
          <pc:docMk/>
          <pc:sldMk cId="809511438" sldId="308"/>
        </pc:sldMkLst>
        <pc:spChg chg="mod">
          <ac:chgData name="Montt, Guillermo" userId="945f1b7c-2b43-4fee-a633-139b36c68afc" providerId="ADAL" clId="{8030F51D-B107-41DD-8DFF-C14B82BEDC3F}" dt="2025-12-03T17:51:24.847" v="344" actId="20577"/>
          <ac:spMkLst>
            <pc:docMk/>
            <pc:sldMk cId="809511438" sldId="308"/>
            <ac:spMk id="2" creationId="{03853BE7-CFD1-0BDF-F934-1297A6AA2203}"/>
          </ac:spMkLst>
        </pc:spChg>
        <pc:spChg chg="mod">
          <ac:chgData name="Montt, Guillermo" userId="945f1b7c-2b43-4fee-a633-139b36c68afc" providerId="ADAL" clId="{8030F51D-B107-41DD-8DFF-C14B82BEDC3F}" dt="2025-12-03T17:57:54.537" v="881" actId="20577"/>
          <ac:spMkLst>
            <pc:docMk/>
            <pc:sldMk cId="809511438" sldId="308"/>
            <ac:spMk id="3" creationId="{724191FD-D10A-EA46-0FFB-5ECAFF8C8E04}"/>
          </ac:spMkLst>
        </pc:spChg>
      </pc:sldChg>
      <pc:sldChg chg="modSp mod">
        <pc:chgData name="Montt, Guillermo" userId="945f1b7c-2b43-4fee-a633-139b36c68afc" providerId="ADAL" clId="{8030F51D-B107-41DD-8DFF-C14B82BEDC3F}" dt="2025-12-03T18:01:12.260" v="1177" actId="20577"/>
        <pc:sldMkLst>
          <pc:docMk/>
          <pc:sldMk cId="2530303207" sldId="309"/>
        </pc:sldMkLst>
        <pc:spChg chg="mod">
          <ac:chgData name="Montt, Guillermo" userId="945f1b7c-2b43-4fee-a633-139b36c68afc" providerId="ADAL" clId="{8030F51D-B107-41DD-8DFF-C14B82BEDC3F}" dt="2025-12-03T18:01:12.260" v="1177" actId="20577"/>
          <ac:spMkLst>
            <pc:docMk/>
            <pc:sldMk cId="2530303207" sldId="309"/>
            <ac:spMk id="2" creationId="{391F4E61-838D-34D8-08F3-960E3AF06D74}"/>
          </ac:spMkLst>
        </pc:spChg>
        <pc:spChg chg="mod">
          <ac:chgData name="Montt, Guillermo" userId="945f1b7c-2b43-4fee-a633-139b36c68afc" providerId="ADAL" clId="{8030F51D-B107-41DD-8DFF-C14B82BEDC3F}" dt="2025-12-03T18:00:52.387" v="1158" actId="20577"/>
          <ac:spMkLst>
            <pc:docMk/>
            <pc:sldMk cId="2530303207" sldId="309"/>
            <ac:spMk id="3" creationId="{4AF01FE0-9B22-2DF4-3CAC-61C3C7793C8B}"/>
          </ac:spMkLst>
        </pc:spChg>
        <pc:spChg chg="mod">
          <ac:chgData name="Montt, Guillermo" userId="945f1b7c-2b43-4fee-a633-139b36c68afc" providerId="ADAL" clId="{8030F51D-B107-41DD-8DFF-C14B82BEDC3F}" dt="2025-12-03T18:00:33.887" v="1116" actId="20577"/>
          <ac:spMkLst>
            <pc:docMk/>
            <pc:sldMk cId="2530303207" sldId="309"/>
            <ac:spMk id="4" creationId="{24BFFAAC-32FA-DF80-14D6-BDA1B7AA2F2A}"/>
          </ac:spMkLst>
        </pc:spChg>
      </pc:sldChg>
      <pc:sldChg chg="modSp new mod">
        <pc:chgData name="Montt, Guillermo" userId="945f1b7c-2b43-4fee-a633-139b36c68afc" providerId="ADAL" clId="{8030F51D-B107-41DD-8DFF-C14B82BEDC3F}" dt="2025-12-03T15:16:48.549" v="223" actId="20577"/>
        <pc:sldMkLst>
          <pc:docMk/>
          <pc:sldMk cId="2557145180" sldId="310"/>
        </pc:sldMkLst>
      </pc:sldChg>
      <pc:sldChg chg="modSp new mod">
        <pc:chgData name="Montt, Guillermo" userId="945f1b7c-2b43-4fee-a633-139b36c68afc" providerId="ADAL" clId="{8030F51D-B107-41DD-8DFF-C14B82BEDC3F}" dt="2025-12-03T17:59:14.669" v="1053" actId="20577"/>
        <pc:sldMkLst>
          <pc:docMk/>
          <pc:sldMk cId="229917082" sldId="311"/>
        </pc:sldMkLst>
        <pc:spChg chg="mod">
          <ac:chgData name="Montt, Guillermo" userId="945f1b7c-2b43-4fee-a633-139b36c68afc" providerId="ADAL" clId="{8030F51D-B107-41DD-8DFF-C14B82BEDC3F}" dt="2025-12-03T17:56:50.565" v="654" actId="20577"/>
          <ac:spMkLst>
            <pc:docMk/>
            <pc:sldMk cId="229917082" sldId="311"/>
            <ac:spMk id="2" creationId="{F1456C72-4D29-07D2-99D7-515B82C6F510}"/>
          </ac:spMkLst>
        </pc:spChg>
        <pc:spChg chg="mod">
          <ac:chgData name="Montt, Guillermo" userId="945f1b7c-2b43-4fee-a633-139b36c68afc" providerId="ADAL" clId="{8030F51D-B107-41DD-8DFF-C14B82BEDC3F}" dt="2025-12-03T17:59:14.669" v="1053" actId="20577"/>
          <ac:spMkLst>
            <pc:docMk/>
            <pc:sldMk cId="229917082" sldId="311"/>
            <ac:spMk id="3" creationId="{2FD75B49-E139-542A-4E4F-7D06721373D5}"/>
          </ac:spMkLst>
        </pc:spChg>
      </pc:sldChg>
      <pc:sldChg chg="modSp mod">
        <pc:chgData name="Montt, Guillermo" userId="945f1b7c-2b43-4fee-a633-139b36c68afc" providerId="ADAL" clId="{8030F51D-B107-41DD-8DFF-C14B82BEDC3F}" dt="2025-12-11T13:13:55.496" v="1184" actId="20577"/>
        <pc:sldMkLst>
          <pc:docMk/>
          <pc:sldMk cId="1322375672" sldId="312"/>
        </pc:sldMkLst>
        <pc:spChg chg="mod">
          <ac:chgData name="Montt, Guillermo" userId="945f1b7c-2b43-4fee-a633-139b36c68afc" providerId="ADAL" clId="{8030F51D-B107-41DD-8DFF-C14B82BEDC3F}" dt="2025-12-11T13:13:55.496" v="1184" actId="20577"/>
          <ac:spMkLst>
            <pc:docMk/>
            <pc:sldMk cId="1322375672" sldId="312"/>
            <ac:spMk id="8" creationId="{5DFD83A2-0EF5-FD2B-88AB-C7E58E376F8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068C6-7325-408C-921E-B389FF684A63}" type="datetimeFigureOut">
              <a:rPr lang="en-GB" smtClean="0"/>
              <a:t>11/12/2025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26FEE-2901-4F80-B040-94DEDE5C3EC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3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538" y="2873014"/>
            <a:ext cx="7200000" cy="608525"/>
          </a:xfrm>
        </p:spPr>
        <p:txBody>
          <a:bodyPr wrap="square" bIns="54000" anchor="t" anchorCtr="0">
            <a:no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7200000" cy="1655762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1200"/>
              </a:spcAft>
              <a:buNone/>
              <a:defRPr sz="4000" b="0">
                <a:solidFill>
                  <a:schemeClr val="accent1"/>
                </a:solidFill>
              </a:defRPr>
            </a:lvl1pPr>
            <a:lvl2pPr marL="0" indent="0" algn="l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 anchor="b" anchorCtr="0">
            <a:noAutofit/>
          </a:bodyPr>
          <a:lstStyle>
            <a:lvl1pPr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538" y="685800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946400" y="0"/>
            <a:ext cx="9245600" cy="5321300"/>
          </a:xfrm>
          <a:custGeom>
            <a:avLst/>
            <a:gdLst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5321300 h 5321300"/>
              <a:gd name="connsiteX4" fmla="*/ 0 w 9245600"/>
              <a:gd name="connsiteY4" fmla="*/ 0 h 5321300"/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0 h 532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45600" h="5321300">
                <a:moveTo>
                  <a:pt x="0" y="0"/>
                </a:moveTo>
                <a:lnTo>
                  <a:pt x="9245600" y="0"/>
                </a:lnTo>
                <a:lnTo>
                  <a:pt x="9245600" y="5321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picture, or leave unchanged for plain colour fill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2" y="480732"/>
            <a:ext cx="1408834" cy="4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3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88" y="6867374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flipH="1">
            <a:off x="5529262" y="3007518"/>
            <a:ext cx="6662738" cy="38504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2" y="480732"/>
            <a:ext cx="1408834" cy="4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57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flipH="1">
            <a:off x="8286750" y="4601106"/>
            <a:ext cx="3905250" cy="225689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3191027" y="2238"/>
            <a:ext cx="8999022" cy="520065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2" y="480732"/>
            <a:ext cx="1408834" cy="4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45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5307376" y="0"/>
            <a:ext cx="6884624" cy="3978712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2" y="480732"/>
            <a:ext cx="1408834" cy="4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992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9" y="516811"/>
            <a:ext cx="1401516" cy="49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22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at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407" r="38481" b="40746"/>
          <a:stretch/>
        </p:blipFill>
        <p:spPr>
          <a:xfrm>
            <a:off x="-1397975" y="1085561"/>
            <a:ext cx="13604217" cy="5784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5868000" cy="648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2" y="480732"/>
            <a:ext cx="1408834" cy="4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282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88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95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9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" b="41970"/>
          <a:stretch/>
        </p:blipFill>
        <p:spPr>
          <a:xfrm>
            <a:off x="4581526" y="3244430"/>
            <a:ext cx="7619999" cy="362309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0538" y="4796725"/>
            <a:ext cx="3412800" cy="970829"/>
          </a:xfrm>
        </p:spPr>
        <p:txBody>
          <a:bodyPr tIns="108000">
            <a:spAutoFit/>
          </a:bodyPr>
          <a:lstStyle>
            <a:lvl1pPr marL="489600" indent="-489600">
              <a:buSzPct val="150000"/>
              <a:buFontTx/>
              <a:buBlip>
                <a:blip r:embed="rId3"/>
              </a:buBlip>
              <a:defRPr b="0">
                <a:solidFill>
                  <a:schemeClr val="tx1"/>
                </a:solidFill>
              </a:defRPr>
            </a:lvl1pPr>
            <a:lvl2pPr marL="669600" indent="-180000">
              <a:buClr>
                <a:schemeClr val="accent2"/>
              </a:buClr>
              <a:buSzPct val="80000"/>
              <a:buFont typeface="Wingdings 3" panose="05040102010807070707" pitchFamily="18" charset="2"/>
              <a:buChar char="u"/>
              <a:defRPr sz="1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10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92650" y="2538000"/>
            <a:ext cx="7499350" cy="4320000"/>
          </a:xfrm>
          <a:custGeom>
            <a:avLst/>
            <a:gdLst>
              <a:gd name="connsiteX0" fmla="*/ 0 w 7499350"/>
              <a:gd name="connsiteY0" fmla="*/ 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  <a:gd name="connsiteX4" fmla="*/ 0 w 7499350"/>
              <a:gd name="connsiteY4" fmla="*/ 0 h 4320000"/>
              <a:gd name="connsiteX0" fmla="*/ 0 w 7499350"/>
              <a:gd name="connsiteY0" fmla="*/ 432000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9350" h="4320000">
                <a:moveTo>
                  <a:pt x="0" y="4320000"/>
                </a:moveTo>
                <a:lnTo>
                  <a:pt x="7499350" y="0"/>
                </a:lnTo>
                <a:lnTo>
                  <a:pt x="7499350" y="4320000"/>
                </a:lnTo>
                <a:lnTo>
                  <a:pt x="0" y="432000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</p:spTree>
    <p:extLst>
      <p:ext uri="{BB962C8B-B14F-4D97-AF65-F5344CB8AC3E}">
        <p14:creationId xmlns:p14="http://schemas.microsoft.com/office/powerpoint/2010/main" val="25906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Image/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8289130" y="981075"/>
            <a:ext cx="3902869" cy="5876925"/>
          </a:xfrm>
          <a:custGeom>
            <a:avLst/>
            <a:gdLst>
              <a:gd name="connsiteX0" fmla="*/ 0 w 3902869"/>
              <a:gd name="connsiteY0" fmla="*/ 0 h 5876925"/>
              <a:gd name="connsiteX1" fmla="*/ 3902869 w 3902869"/>
              <a:gd name="connsiteY1" fmla="*/ 0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  <a:gd name="connsiteX0" fmla="*/ 0 w 3902869"/>
              <a:gd name="connsiteY0" fmla="*/ 0 h 5876925"/>
              <a:gd name="connsiteX1" fmla="*/ 3898107 w 3902869"/>
              <a:gd name="connsiteY1" fmla="*/ 2252663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69" h="5876925">
                <a:moveTo>
                  <a:pt x="0" y="0"/>
                </a:moveTo>
                <a:lnTo>
                  <a:pt x="3898107" y="2252663"/>
                </a:lnTo>
                <a:cubicBezTo>
                  <a:pt x="3899694" y="3460750"/>
                  <a:pt x="3901282" y="4668838"/>
                  <a:pt x="3902869" y="5876925"/>
                </a:cubicBezTo>
                <a:lnTo>
                  <a:pt x="0" y="5876925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288338" y="5876925"/>
            <a:ext cx="3413125" cy="247650"/>
          </a:xfrm>
          <a:custGeom>
            <a:avLst/>
            <a:gdLst>
              <a:gd name="connsiteX0" fmla="*/ 0 w 3413125"/>
              <a:gd name="connsiteY0" fmla="*/ 0 h 247650"/>
              <a:gd name="connsiteX1" fmla="*/ 3413125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  <a:gd name="connsiteX0" fmla="*/ 0 w 3413125"/>
              <a:gd name="connsiteY0" fmla="*/ 0 h 247650"/>
              <a:gd name="connsiteX1" fmla="*/ 3153569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3125" h="247650">
                <a:moveTo>
                  <a:pt x="0" y="0"/>
                </a:moveTo>
                <a:lnTo>
                  <a:pt x="3153569" y="0"/>
                </a:lnTo>
                <a:lnTo>
                  <a:pt x="3413125" y="247650"/>
                </a:lnTo>
                <a:lnTo>
                  <a:pt x="0" y="2476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108000" anchor="ctr" anchorCtr="0"/>
          <a:lstStyle>
            <a:lvl1pPr>
              <a:defRPr sz="1000" b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712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53604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1062" y="2393949"/>
            <a:ext cx="53604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3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288662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4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8288662" y="2393950"/>
            <a:ext cx="3412801" cy="3482975"/>
          </a:xfrm>
        </p:spPr>
        <p:txBody>
          <a:bodyPr tIns="54000"/>
          <a:lstStyle>
            <a:lvl1pPr marL="360000" indent="-360000">
              <a:lnSpc>
                <a:spcPct val="8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FontTx/>
              <a:buBlip>
                <a:blip r:embed="rId2"/>
              </a:buBlip>
              <a:defRPr sz="6000" b="0" spc="-200" baseline="0">
                <a:solidFill>
                  <a:schemeClr val="accent1"/>
                </a:solidFill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2pPr>
          </a:lstStyle>
          <a:p>
            <a:pPr lvl="0"/>
            <a:r>
              <a:rPr lang="en-US"/>
              <a:t>00.0%</a:t>
            </a:r>
          </a:p>
          <a:p>
            <a:pPr lvl="1"/>
            <a:r>
              <a:rPr lang="en-US"/>
              <a:t>Supporting text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6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‹Nº›</a:t>
            </a:fld>
            <a:endParaRPr lang="en-GB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90538" y="2393950"/>
            <a:ext cx="7380000" cy="3482976"/>
          </a:xfrm>
        </p:spPr>
        <p:txBody>
          <a:bodyPr tIns="0">
            <a:noAutofit/>
          </a:bodyPr>
          <a:lstStyle>
            <a:lvl1pPr marL="489600" indent="-489600">
              <a:buSzPct val="120000"/>
              <a:buFontTx/>
              <a:buBlip>
                <a:blip r:embed="rId2"/>
              </a:buBlip>
              <a:defRPr sz="2300" b="0">
                <a:solidFill>
                  <a:schemeClr val="tx1"/>
                </a:solidFill>
              </a:defRPr>
            </a:lvl1pPr>
            <a:lvl2pPr marL="489600" indent="0">
              <a:buClr>
                <a:schemeClr val="accent2"/>
              </a:buClr>
              <a:buSzPct val="80000"/>
              <a:buFont typeface="Wingdings 3" panose="05040102010807070707" pitchFamily="18" charset="2"/>
              <a:buNone/>
              <a:defRPr sz="2300" baseline="0"/>
            </a:lvl2pPr>
            <a:lvl3pPr marL="669600" indent="-180000">
              <a:spcBef>
                <a:spcPts val="1800"/>
              </a:spcBef>
              <a:defRPr sz="1000"/>
            </a:lvl3pPr>
          </a:lstStyle>
          <a:p>
            <a:pPr lvl="0"/>
            <a:r>
              <a:rPr lang="en-US"/>
              <a:t>Quote (level 1)</a:t>
            </a:r>
          </a:p>
          <a:p>
            <a:pPr lvl="1"/>
            <a:r>
              <a:rPr lang="en-US"/>
              <a:t>Continuation paras (level 2)</a:t>
            </a:r>
          </a:p>
          <a:p>
            <a:pPr lvl="2"/>
            <a:r>
              <a:rPr lang="en-GB"/>
              <a:t>Source (level 3)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270663" y="2447925"/>
            <a:ext cx="3430800" cy="3429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4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2393950"/>
            <a:ext cx="11210924" cy="348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538" y="6870450"/>
            <a:ext cx="27432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noFill/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0538" y="6337302"/>
            <a:ext cx="5605462" cy="1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Impulsar la justicia social, promover el trabajo decente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1462" y="432000"/>
            <a:ext cx="54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800">
                <a:solidFill>
                  <a:schemeClr val="accent1"/>
                </a:solidFill>
              </a:defRPr>
            </a:lvl1pPr>
          </a:lstStyle>
          <a:p>
            <a:fld id="{856227C0-AD57-4F9B-BAE3-EEFB0D0EE427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1" y="1519079"/>
            <a:ext cx="119513" cy="1402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063" y="6367463"/>
            <a:ext cx="644400" cy="172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12" y="480732"/>
            <a:ext cx="1408834" cy="4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5" r:id="rId4"/>
    <p:sldLayoutId id="2147483666" r:id="rId5"/>
    <p:sldLayoutId id="2147483652" r:id="rId6"/>
    <p:sldLayoutId id="2147483664" r:id="rId7"/>
    <p:sldLayoutId id="2147483668" r:id="rId8"/>
    <p:sldLayoutId id="2147483669" r:id="rId9"/>
    <p:sldLayoutId id="2147483651" r:id="rId10"/>
    <p:sldLayoutId id="2147483660" r:id="rId11"/>
    <p:sldLayoutId id="2147483661" r:id="rId12"/>
    <p:sldLayoutId id="2147483662" r:id="rId13"/>
    <p:sldLayoutId id="2147483663" r:id="rId14"/>
    <p:sldLayoutId id="2147483654" r:id="rId15"/>
    <p:sldLayoutId id="2147483655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70000"/>
        <a:buFont typeface="Wingdings 3" panose="05040102010807070707" pitchFamily="18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b="1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45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914400" rtl="0" eaLnBrk="1" latinLnBrk="0" hangingPunct="1">
        <a:lnSpc>
          <a:spcPct val="100000"/>
        </a:lnSpc>
        <a:spcBef>
          <a:spcPts val="450"/>
        </a:spcBef>
        <a:buClr>
          <a:schemeClr val="accent2"/>
        </a:buClr>
        <a:buSzPct val="70000"/>
        <a:buFont typeface="Wingdings 3" panose="05040102010807070707" pitchFamily="18" charset="2"/>
        <a:buChar char="u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09" userDrawn="1">
          <p15:clr>
            <a:srgbClr val="F26B43"/>
          </p15:clr>
        </p15:guide>
        <p15:guide id="4" pos="7371" userDrawn="1">
          <p15:clr>
            <a:srgbClr val="F26B43"/>
          </p15:clr>
        </p15:guide>
        <p15:guide id="5" orient="horz" pos="309" userDrawn="1">
          <p15:clr>
            <a:srgbClr val="F26B43"/>
          </p15:clr>
        </p15:guide>
        <p15:guide id="6" orient="horz" pos="4011" userDrawn="1">
          <p15:clr>
            <a:srgbClr val="F26B43"/>
          </p15:clr>
        </p15:guide>
        <p15:guide id="7" orient="horz" pos="1508" userDrawn="1">
          <p15:clr>
            <a:srgbClr val="F26B43"/>
          </p15:clr>
        </p15:guide>
        <p15:guide id="8" orient="horz" pos="3702" userDrawn="1">
          <p15:clr>
            <a:srgbClr val="F26B43"/>
          </p15:clr>
        </p15:guide>
        <p15:guide id="9" orient="horz" pos="154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Gestión: Una base para </a:t>
            </a:r>
            <a:r>
              <a:rPr lang="en-GB" dirty="0" err="1"/>
              <a:t>resguardar</a:t>
            </a:r>
            <a:r>
              <a:rPr lang="en-GB" dirty="0"/>
              <a:t> </a:t>
            </a:r>
            <a:r>
              <a:rPr lang="en-GB" dirty="0" err="1"/>
              <a:t>el</a:t>
            </a:r>
            <a:r>
              <a:rPr lang="en-GB" dirty="0"/>
              <a:t> </a:t>
            </a:r>
            <a:r>
              <a:rPr lang="en-GB" dirty="0" err="1"/>
              <a:t>derecho</a:t>
            </a:r>
            <a:r>
              <a:rPr lang="en-GB" dirty="0"/>
              <a:t> a la </a:t>
            </a:r>
            <a:r>
              <a:rPr lang="en-GB" dirty="0" err="1"/>
              <a:t>seguridad</a:t>
            </a:r>
            <a:r>
              <a:rPr lang="en-GB" dirty="0"/>
              <a:t> social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4683488"/>
            <a:ext cx="7200000" cy="937441"/>
          </a:xfrm>
        </p:spPr>
        <p:txBody>
          <a:bodyPr/>
          <a:lstStyle/>
          <a:p>
            <a:pPr lvl="1"/>
            <a:endParaRPr lang="en-GB" dirty="0"/>
          </a:p>
          <a:p>
            <a:pPr lvl="1"/>
            <a:r>
              <a:rPr lang="en-GB" dirty="0"/>
              <a:t>Guillermo Montt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11 de </a:t>
            </a:r>
            <a:r>
              <a:rPr lang="en-GB" dirty="0" err="1"/>
              <a:t>diciembre</a:t>
            </a:r>
            <a:r>
              <a:rPr lang="en-GB" dirty="0"/>
              <a:t>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00002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1F4E61-838D-34D8-08F3-960E3AF06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(</a:t>
            </a:r>
            <a:r>
              <a:rPr lang="en-GB" dirty="0" err="1"/>
              <a:t>Potenciales</a:t>
            </a:r>
            <a:r>
              <a:rPr lang="en-GB" dirty="0"/>
              <a:t>) </a:t>
            </a:r>
            <a:r>
              <a:rPr lang="en-GB" dirty="0" err="1"/>
              <a:t>oportunidades</a:t>
            </a:r>
            <a:r>
              <a:rPr lang="en-GB" dirty="0"/>
              <a:t> de TICs en la </a:t>
            </a:r>
            <a:r>
              <a:rPr lang="en-GB" dirty="0" err="1"/>
              <a:t>gestión</a:t>
            </a:r>
            <a:r>
              <a:rPr lang="en-GB" dirty="0"/>
              <a:t> de la </a:t>
            </a:r>
            <a:r>
              <a:rPr lang="en-GB" dirty="0" err="1"/>
              <a:t>seguridad</a:t>
            </a:r>
            <a:r>
              <a:rPr lang="en-GB" dirty="0"/>
              <a:t> social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AF01FE0-9B22-2DF4-3CAC-61C3C7793C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s-ES_tradnl" dirty="0"/>
              <a:t>Acercar la institución a las personas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VIVESS en España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Ventanilla única (puerta de entrada al Estado)</a:t>
            </a:r>
          </a:p>
          <a:p>
            <a:pPr>
              <a:spcBef>
                <a:spcPts val="1800"/>
              </a:spcBef>
            </a:pPr>
            <a:r>
              <a:rPr lang="es-ES_tradnl" dirty="0"/>
              <a:t>Beneficios por derecho y no por solicitud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IPS en Chile pagos pendientes y pago automático</a:t>
            </a:r>
          </a:p>
          <a:p>
            <a:pPr>
              <a:spcBef>
                <a:spcPts val="1800"/>
              </a:spcBef>
            </a:pPr>
            <a:r>
              <a:rPr lang="es-ES_tradnl" dirty="0"/>
              <a:t>Fiscalización inteligente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ISSS, Chile</a:t>
            </a:r>
          </a:p>
          <a:p>
            <a:pPr>
              <a:spcBef>
                <a:spcPts val="1800"/>
              </a:spcBef>
            </a:pPr>
            <a:r>
              <a:rPr lang="es-ES_tradnl" dirty="0"/>
              <a:t>Complementariedad con otras políticas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No contributivos, políticas activas, bancarización</a:t>
            </a:r>
          </a:p>
          <a:p>
            <a:pPr lvl="1">
              <a:spcBef>
                <a:spcPts val="1800"/>
              </a:spcBef>
              <a:spcAft>
                <a:spcPts val="0"/>
              </a:spcAft>
            </a:pPr>
            <a:r>
              <a:rPr lang="es-ES_tradnl" b="1" dirty="0">
                <a:solidFill>
                  <a:schemeClr val="accent2"/>
                </a:solidFill>
              </a:rPr>
              <a:t>Simplificación o eliminación de trámites para usuarios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_trad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4BFFAAC-32FA-DF80-14D6-BDA1B7AA2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062" y="2393949"/>
            <a:ext cx="5588668" cy="4464051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s-ES_tradnl" dirty="0"/>
              <a:t>Integración de datos climáticos, epidemiológicos para anticipar necesidades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República Dominicana</a:t>
            </a:r>
          </a:p>
          <a:p>
            <a:pPr>
              <a:spcBef>
                <a:spcPts val="1800"/>
              </a:spcBef>
            </a:pPr>
            <a:r>
              <a:rPr lang="es-ES_tradnl" dirty="0"/>
              <a:t>Optimización de procesos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Simulaciones actuariales más rápidas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Gestión de casos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Eliminación de retrasos</a:t>
            </a:r>
          </a:p>
          <a:p>
            <a:pPr>
              <a:spcBef>
                <a:spcPts val="1800"/>
              </a:spcBef>
            </a:pPr>
            <a:r>
              <a:rPr lang="es-ES_tradnl" dirty="0"/>
              <a:t>Perfilamiento de afiliados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Para análisis de riesgos colectivos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Para comunicaciones relevantes (como en el </a:t>
            </a:r>
            <a:r>
              <a:rPr lang="es-ES_tradnl" dirty="0" err="1"/>
              <a:t>retail</a:t>
            </a:r>
            <a:r>
              <a:rPr lang="es-ES_tradnl" dirty="0"/>
              <a:t>)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dirty="0"/>
              <a:t>Para anticipar necesidades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5CCB4A7-E828-60FC-18C7-701BC299D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92F2BD7-13E3-BA86-29AF-849C79F25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30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8028ED-FB12-20D6-DDDE-722883C8D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 </a:t>
            </a:r>
            <a:r>
              <a:rPr lang="en-GB" dirty="0" err="1"/>
              <a:t>por</a:t>
            </a:r>
            <a:r>
              <a:rPr lang="en-GB" dirty="0"/>
              <a:t> </a:t>
            </a:r>
            <a:r>
              <a:rPr lang="en-GB" dirty="0" err="1"/>
              <a:t>qué</a:t>
            </a:r>
            <a:r>
              <a:rPr lang="en-GB" dirty="0"/>
              <a:t> (</a:t>
            </a:r>
            <a:r>
              <a:rPr lang="en-GB" dirty="0" err="1"/>
              <a:t>adoptar</a:t>
            </a:r>
            <a:r>
              <a:rPr lang="en-GB" dirty="0"/>
              <a:t> </a:t>
            </a:r>
            <a:r>
              <a:rPr lang="en-GB" dirty="0" err="1"/>
              <a:t>cambios</a:t>
            </a:r>
            <a:r>
              <a:rPr lang="en-GB" dirty="0"/>
              <a:t> en TICs) </a:t>
            </a:r>
            <a:r>
              <a:rPr lang="en-GB" dirty="0" err="1"/>
              <a:t>siempre</a:t>
            </a:r>
            <a:r>
              <a:rPr lang="en-GB" dirty="0"/>
              <a:t> antes del </a:t>
            </a:r>
            <a:r>
              <a:rPr lang="en-GB" dirty="0" err="1"/>
              <a:t>qué</a:t>
            </a:r>
            <a:r>
              <a:rPr lang="en-GB" dirty="0"/>
              <a:t> (</a:t>
            </a:r>
            <a:r>
              <a:rPr lang="en-GB" dirty="0" err="1"/>
              <a:t>cambio</a:t>
            </a:r>
            <a:r>
              <a:rPr lang="en-GB" dirty="0"/>
              <a:t> </a:t>
            </a:r>
            <a:r>
              <a:rPr lang="en-GB" dirty="0" err="1"/>
              <a:t>adoptar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A4C1632-5F29-9B07-683E-D58D43328F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537" y="2393950"/>
            <a:ext cx="10670925" cy="3482976"/>
          </a:xfrm>
        </p:spPr>
        <p:txBody>
          <a:bodyPr numCol="2"/>
          <a:lstStyle/>
          <a:p>
            <a:r>
              <a:rPr lang="en-GB" dirty="0" err="1"/>
              <a:t>Existen</a:t>
            </a:r>
            <a:r>
              <a:rPr lang="en-GB" dirty="0"/>
              <a:t> </a:t>
            </a:r>
            <a:r>
              <a:rPr lang="en-GB" dirty="0" err="1"/>
              <a:t>riesgos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</a:t>
            </a:r>
            <a:r>
              <a:rPr lang="en-GB" dirty="0" err="1"/>
              <a:t>deben</a:t>
            </a:r>
            <a:r>
              <a:rPr lang="en-GB" dirty="0"/>
              <a:t> ser </a:t>
            </a:r>
            <a:r>
              <a:rPr lang="en-GB" dirty="0" err="1"/>
              <a:t>mitigados</a:t>
            </a:r>
            <a:r>
              <a:rPr lang="en-GB" dirty="0"/>
              <a:t> y </a:t>
            </a:r>
            <a:r>
              <a:rPr lang="en-GB" dirty="0" err="1"/>
              <a:t>anticipados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1"/>
                </a:solidFill>
              </a:rPr>
              <a:t>Exclusión</a:t>
            </a:r>
            <a:r>
              <a:rPr lang="en-GB" dirty="0">
                <a:solidFill>
                  <a:schemeClr val="tx1"/>
                </a:solidFill>
              </a:rPr>
              <a:t> de personas no </a:t>
            </a:r>
            <a:r>
              <a:rPr lang="en-GB" dirty="0" err="1">
                <a:solidFill>
                  <a:schemeClr val="tx1"/>
                </a:solidFill>
              </a:rPr>
              <a:t>digitalizadas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1"/>
                </a:solidFill>
              </a:rPr>
              <a:t>Exclusión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casos</a:t>
            </a:r>
            <a:r>
              <a:rPr lang="en-GB" dirty="0">
                <a:solidFill>
                  <a:schemeClr val="tx1"/>
                </a:solidFill>
              </a:rPr>
              <a:t> no </a:t>
            </a:r>
            <a:r>
              <a:rPr lang="en-GB" dirty="0" err="1">
                <a:solidFill>
                  <a:schemeClr val="tx1"/>
                </a:solidFill>
              </a:rPr>
              <a:t>programados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Gestión del </a:t>
            </a:r>
            <a:r>
              <a:rPr lang="en-GB" dirty="0" err="1">
                <a:solidFill>
                  <a:schemeClr val="tx1"/>
                </a:solidFill>
              </a:rPr>
              <a:t>cambio</a:t>
            </a:r>
            <a:r>
              <a:rPr lang="en-GB" dirty="0">
                <a:solidFill>
                  <a:schemeClr val="tx1"/>
                </a:solidFill>
              </a:rPr>
              <a:t>: Costos de </a:t>
            </a:r>
            <a:r>
              <a:rPr lang="en-GB" dirty="0" err="1">
                <a:solidFill>
                  <a:schemeClr val="tx1"/>
                </a:solidFill>
              </a:rPr>
              <a:t>adopción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nuevos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procesos</a:t>
            </a:r>
            <a:r>
              <a:rPr lang="en-GB" dirty="0">
                <a:solidFill>
                  <a:schemeClr val="tx1"/>
                </a:solidFill>
              </a:rPr>
              <a:t> (</a:t>
            </a:r>
            <a:r>
              <a:rPr lang="en-GB" dirty="0" err="1">
                <a:solidFill>
                  <a:schemeClr val="tx1"/>
                </a:solidFill>
              </a:rPr>
              <a:t>transiciones</a:t>
            </a:r>
            <a:r>
              <a:rPr lang="en-GB" dirty="0">
                <a:solidFill>
                  <a:schemeClr val="tx1"/>
                </a:solidFill>
              </a:rPr>
              <a:t> mal </a:t>
            </a:r>
            <a:r>
              <a:rPr lang="en-GB" dirty="0" err="1">
                <a:solidFill>
                  <a:schemeClr val="tx1"/>
                </a:solidFill>
              </a:rPr>
              <a:t>diseñadas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pueden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menoscabar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confianza</a:t>
            </a:r>
            <a:r>
              <a:rPr lang="en-GB" dirty="0">
                <a:solidFill>
                  <a:schemeClr val="tx1"/>
                </a:solidFill>
              </a:rPr>
              <a:t> en la </a:t>
            </a:r>
            <a:r>
              <a:rPr lang="en-GB" dirty="0" err="1">
                <a:solidFill>
                  <a:schemeClr val="tx1"/>
                </a:solidFill>
              </a:rPr>
              <a:t>institución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Seguridad y </a:t>
            </a:r>
            <a:r>
              <a:rPr lang="en-GB" dirty="0" err="1">
                <a:solidFill>
                  <a:schemeClr val="tx1"/>
                </a:solidFill>
              </a:rPr>
              <a:t>uso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inapropiado</a:t>
            </a:r>
            <a:r>
              <a:rPr lang="en-GB" dirty="0">
                <a:solidFill>
                  <a:schemeClr val="tx1"/>
                </a:solidFill>
              </a:rPr>
              <a:t> o </a:t>
            </a:r>
            <a:r>
              <a:rPr lang="en-GB" dirty="0" err="1">
                <a:solidFill>
                  <a:schemeClr val="tx1"/>
                </a:solidFill>
              </a:rPr>
              <a:t>maligno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datos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tx1"/>
                </a:solidFill>
              </a:rPr>
              <a:t>Privacidad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Pérdida de </a:t>
            </a:r>
            <a:r>
              <a:rPr lang="en-GB" dirty="0" err="1">
                <a:solidFill>
                  <a:schemeClr val="tx1"/>
                </a:solidFill>
              </a:rPr>
              <a:t>contacto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humano</a:t>
            </a: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Coordinación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8F1DD61-52E1-F8E8-562C-BA4CA5381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3E1F9FC-6FFD-DFB2-61AC-32B53640F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F56A7CD-DA9E-1D8E-09C7-2587C64E04F8}"/>
              </a:ext>
            </a:extLst>
          </p:cNvPr>
          <p:cNvSpPr txBox="1"/>
          <p:nvPr/>
        </p:nvSpPr>
        <p:spPr>
          <a:xfrm>
            <a:off x="648587" y="5876926"/>
            <a:ext cx="10512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/>
              <a:t>No olvidar que del otro lado están personas, con necesidades, que nos necesitan y que dependen de nosotros para sus necesidades</a:t>
            </a:r>
          </a:p>
        </p:txBody>
      </p:sp>
    </p:spTree>
    <p:extLst>
      <p:ext uri="{BB962C8B-B14F-4D97-AF65-F5344CB8AC3E}">
        <p14:creationId xmlns:p14="http://schemas.microsoft.com/office/powerpoint/2010/main" val="4168374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xmlns="" id="{71D60673-6142-7152-9F92-BC45B1D82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¿Desafío? Sin duda.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F13C1798-056B-8BB9-C77D-2AA7D5E4A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8716962" cy="1656000"/>
          </a:xfrm>
        </p:spPr>
        <p:txBody>
          <a:bodyPr/>
          <a:lstStyle/>
          <a:p>
            <a:r>
              <a:rPr lang="es-ES_tradnl" dirty="0"/>
              <a:t>¿Oportunidad? ¡También!</a:t>
            </a:r>
          </a:p>
          <a:p>
            <a:r>
              <a:rPr lang="es-ES_tradnl" sz="3200" dirty="0">
                <a:solidFill>
                  <a:srgbClr val="FF0000"/>
                </a:solidFill>
              </a:rPr>
              <a:t>Están en juego los fundamentos de la seguridad social, y detrás de eso estamos todos y todas en la gestión diaria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AD2E5CD-1543-CF44-E438-BD7F1393F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2468966-64AD-D28E-9C73-626C340D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2EFFAE-2A33-8B8A-5ACB-2C674625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5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La seguridad social es, ante todo, un derecho humano…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7" y="2143195"/>
            <a:ext cx="7491412" cy="3482976"/>
          </a:xfrm>
        </p:spPr>
        <p:txBody>
          <a:bodyPr>
            <a:normAutofit lnSpcReduction="10000"/>
          </a:bodyPr>
          <a:lstStyle/>
          <a:p>
            <a:r>
              <a:rPr lang="es-CL" b="1" u="sng" dirty="0"/>
              <a:t>Art. 22:</a:t>
            </a:r>
            <a:r>
              <a:rPr lang="es-CL" dirty="0"/>
              <a:t> </a:t>
            </a:r>
            <a:r>
              <a:rPr lang="es-CL" dirty="0">
                <a:solidFill>
                  <a:schemeClr val="tx1"/>
                </a:solidFill>
              </a:rPr>
              <a:t>Toda persona, como miembro de la sociedad, tiene </a:t>
            </a:r>
            <a:r>
              <a:rPr lang="es-CL" b="1" dirty="0">
                <a:solidFill>
                  <a:schemeClr val="tx1"/>
                </a:solidFill>
              </a:rPr>
              <a:t>derecho a la seguridad social</a:t>
            </a:r>
          </a:p>
          <a:p>
            <a:r>
              <a:rPr lang="es-CL" u="sng" dirty="0"/>
              <a:t>Art. 25: </a:t>
            </a:r>
            <a:r>
              <a:rPr lang="es-CL" dirty="0">
                <a:solidFill>
                  <a:schemeClr val="tx1"/>
                </a:solidFill>
              </a:rPr>
              <a:t>Toda persona tiene derecho a un nivel de vida adecuado…, la asistencia médica y los servicios sociales necesarios; tiene asimismo derecho a los seguros en caso de desempleo, enfermedad, invalidez, viudez, vejez u otros casos de pérdida de sus medios de subsistencia por circunstancias independientes de su voluntad</a:t>
            </a:r>
          </a:p>
          <a:p>
            <a:pPr marL="474121"/>
            <a:r>
              <a:rPr lang="es-CL" dirty="0">
                <a:solidFill>
                  <a:schemeClr val="tx1"/>
                </a:solidFill>
              </a:rPr>
              <a:t>Maternidad e infancia tienen derecho a cuidados y asistencias especiales</a:t>
            </a:r>
            <a:endParaRPr lang="es-CL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38663331-C740-429F-8979-0548F9365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1" y="2143195"/>
            <a:ext cx="3357562" cy="453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FB665200-B56F-DFA7-4684-3CE2554B0085}"/>
              </a:ext>
            </a:extLst>
          </p:cNvPr>
          <p:cNvSpPr txBox="1">
            <a:spLocks/>
          </p:cNvSpPr>
          <p:nvPr/>
        </p:nvSpPr>
        <p:spPr>
          <a:xfrm>
            <a:off x="490538" y="5719864"/>
            <a:ext cx="7680696" cy="626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E2DBE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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45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00000"/>
              </a:lnSpc>
              <a:spcBef>
                <a:spcPts val="45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u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dirty="0">
                <a:solidFill>
                  <a:schemeClr val="tx1"/>
                </a:solidFill>
              </a:rPr>
              <a:t>Si bien la responsabilidad última es el Estado, la cara visible del resguardo de este derecho es el BPS.</a:t>
            </a:r>
          </a:p>
          <a:p>
            <a:pPr lvl="2"/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181668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8921B0-94B4-A89F-16F7-7A053389D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Derecho está operativizado en el Convenio 102* y la Recomendación 202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A9D6E45B-B168-5123-0262-D2E22A7219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538" y="2197981"/>
            <a:ext cx="7080150" cy="3482976"/>
          </a:xfrm>
        </p:spPr>
        <p:txBody>
          <a:bodyPr/>
          <a:lstStyle/>
          <a:p>
            <a:r>
              <a:rPr lang="es-ES_tradnl" dirty="0"/>
              <a:t>Con principios explícitos de la seguridad social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tx1"/>
                </a:solidFill>
              </a:rPr>
              <a:t>Cobertura universal (progresiva)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tx1"/>
                </a:solidFill>
              </a:rPr>
              <a:t>Adecuación y previsibilidad de prestaciones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tx1"/>
                </a:solidFill>
              </a:rPr>
              <a:t>Sostenibilidad financiera, fiscal y económica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5"/>
                </a:solidFill>
              </a:rPr>
              <a:t>Responsabilidad del Estado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5"/>
                </a:solidFill>
              </a:rPr>
              <a:t>Solidaridad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5"/>
                </a:solidFill>
              </a:rPr>
              <a:t>Respeto por los derechos y dignidad de personas cubiertas, no discriminación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1"/>
                </a:solidFill>
              </a:rPr>
              <a:t>Considerar diversos métodos y enfoques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1"/>
                </a:solidFill>
              </a:rPr>
              <a:t>Gestión financiera y administración sana, responsable y transparente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1"/>
                </a:solidFill>
              </a:rPr>
              <a:t>Participación tripartita y consulta con organizaciones representativas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DBF8A8-8DC8-01F6-045C-09D86202D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A7C0DD4-3273-99AE-31F3-B87D79EA3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0538" y="6678000"/>
            <a:ext cx="5605462" cy="180000"/>
          </a:xfrm>
        </p:spPr>
        <p:txBody>
          <a:bodyPr/>
          <a:lstStyle/>
          <a:p>
            <a:r>
              <a:rPr lang="es-ES" dirty="0"/>
              <a:t>*Ratificado por Uruguay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2370DDC-191C-8553-1D94-D79248962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3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FBA30F-75B1-3097-B9FA-B9833BC7D1A5}"/>
              </a:ext>
            </a:extLst>
          </p:cNvPr>
          <p:cNvSpPr txBox="1"/>
          <p:nvPr/>
        </p:nvSpPr>
        <p:spPr>
          <a:xfrm>
            <a:off x="7897266" y="2824655"/>
            <a:ext cx="32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Objetivos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35CD528-8D3F-0789-E874-B1D7554C4051}"/>
              </a:ext>
            </a:extLst>
          </p:cNvPr>
          <p:cNvSpPr txBox="1"/>
          <p:nvPr/>
        </p:nvSpPr>
        <p:spPr>
          <a:xfrm>
            <a:off x="7897266" y="3852074"/>
            <a:ext cx="2434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accent5"/>
                </a:solidFill>
              </a:rPr>
              <a:t>Derechos y deberes de los actores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A5E050C-A434-C5E2-33B1-B4A2A234267A}"/>
              </a:ext>
            </a:extLst>
          </p:cNvPr>
          <p:cNvSpPr txBox="1"/>
          <p:nvPr/>
        </p:nvSpPr>
        <p:spPr>
          <a:xfrm>
            <a:off x="7897266" y="5434805"/>
            <a:ext cx="32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chemeClr val="accent1"/>
                </a:solidFill>
              </a:rPr>
              <a:t>Gestión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xmlns="" id="{E3E88380-6B88-C49F-0AC8-B12EB847FECD}"/>
              </a:ext>
            </a:extLst>
          </p:cNvPr>
          <p:cNvSpPr/>
          <p:nvPr/>
        </p:nvSpPr>
        <p:spPr>
          <a:xfrm>
            <a:off x="7570688" y="2466753"/>
            <a:ext cx="45719" cy="10419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xmlns="" id="{E259F016-97FE-959A-197E-C1BDCADB2BA1}"/>
              </a:ext>
            </a:extLst>
          </p:cNvPr>
          <p:cNvSpPr/>
          <p:nvPr/>
        </p:nvSpPr>
        <p:spPr>
          <a:xfrm>
            <a:off x="7586736" y="3635675"/>
            <a:ext cx="45719" cy="10791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xmlns="" id="{9E7302B3-6FEA-39B6-D331-9F12CA949E17}"/>
              </a:ext>
            </a:extLst>
          </p:cNvPr>
          <p:cNvSpPr/>
          <p:nvPr/>
        </p:nvSpPr>
        <p:spPr>
          <a:xfrm>
            <a:off x="7602533" y="4841737"/>
            <a:ext cx="52781" cy="16208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36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B10A6AA-4C35-D4E2-71DE-29369AD9DF70}"/>
              </a:ext>
            </a:extLst>
          </p:cNvPr>
          <p:cNvSpPr/>
          <p:nvPr/>
        </p:nvSpPr>
        <p:spPr>
          <a:xfrm>
            <a:off x="4414334" y="2317896"/>
            <a:ext cx="4125433" cy="3923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7671D8-D10E-875D-74DB-A2FA2CCA7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Principios</a:t>
            </a:r>
            <a:r>
              <a:rPr lang="en-GB" dirty="0"/>
              <a:t> </a:t>
            </a:r>
            <a:r>
              <a:rPr lang="en-GB" dirty="0" err="1"/>
              <a:t>vigentes</a:t>
            </a:r>
            <a:r>
              <a:rPr lang="en-GB" dirty="0"/>
              <a:t>, </a:t>
            </a:r>
            <a:r>
              <a:rPr lang="en-GB" dirty="0" err="1"/>
              <a:t>aunque</a:t>
            </a:r>
            <a:r>
              <a:rPr lang="en-GB" dirty="0"/>
              <a:t> </a:t>
            </a:r>
            <a:r>
              <a:rPr lang="en-GB" dirty="0" err="1"/>
              <a:t>frágiles</a:t>
            </a:r>
            <a:r>
              <a:rPr lang="en-GB" dirty="0"/>
              <a:t>, </a:t>
            </a:r>
            <a:r>
              <a:rPr lang="en-GB" dirty="0" err="1"/>
              <a:t>si</a:t>
            </a:r>
            <a:r>
              <a:rPr lang="en-GB" dirty="0"/>
              <a:t> no se </a:t>
            </a:r>
            <a:r>
              <a:rPr lang="en-GB" dirty="0" err="1"/>
              <a:t>adapta</a:t>
            </a:r>
            <a:r>
              <a:rPr lang="en-GB" dirty="0"/>
              <a:t> a un </a:t>
            </a:r>
            <a:r>
              <a:rPr lang="en-GB" dirty="0" err="1"/>
              <a:t>contexto</a:t>
            </a:r>
            <a:r>
              <a:rPr lang="en-GB" dirty="0"/>
              <a:t> </a:t>
            </a:r>
            <a:r>
              <a:rPr lang="en-GB" dirty="0" err="1"/>
              <a:t>desafiante</a:t>
            </a:r>
            <a:r>
              <a:rPr lang="en-GB" dirty="0"/>
              <a:t>.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5F525C-A126-FF74-2517-F21F2CB2A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888000" cy="446405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/>
              <a:t>Menor </a:t>
            </a:r>
            <a:r>
              <a:rPr lang="en-GB" dirty="0" err="1"/>
              <a:t>espacio</a:t>
            </a:r>
            <a:r>
              <a:rPr lang="en-GB" dirty="0"/>
              <a:t> fiscal</a:t>
            </a:r>
          </a:p>
          <a:p>
            <a:pPr>
              <a:spcBef>
                <a:spcPts val="1200"/>
              </a:spcBef>
            </a:pPr>
            <a:r>
              <a:rPr lang="en-GB" dirty="0"/>
              <a:t>Cambio </a:t>
            </a:r>
            <a:r>
              <a:rPr lang="en-GB" dirty="0" err="1"/>
              <a:t>demográfico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s-ES_tradnl" dirty="0"/>
              <a:t>Cambio climático y degradación medioambiental</a:t>
            </a:r>
          </a:p>
          <a:p>
            <a:pPr>
              <a:spcBef>
                <a:spcPts val="1200"/>
              </a:spcBef>
            </a:pPr>
            <a:r>
              <a:rPr lang="es-ES_tradnl" dirty="0"/>
              <a:t>Cambio tecnológico</a:t>
            </a:r>
          </a:p>
          <a:p>
            <a:pPr>
              <a:spcBef>
                <a:spcPts val="1200"/>
              </a:spcBef>
            </a:pPr>
            <a:r>
              <a:rPr lang="es-ES_tradnl" dirty="0"/>
              <a:t>Volatilidad económica</a:t>
            </a:r>
          </a:p>
          <a:p>
            <a:pPr>
              <a:spcBef>
                <a:spcPts val="1200"/>
              </a:spcBef>
            </a:pPr>
            <a:r>
              <a:rPr lang="es-ES_tradnl" dirty="0"/>
              <a:t>Mercado laboral marcado por informalidad y precarización</a:t>
            </a:r>
          </a:p>
          <a:p>
            <a:pPr>
              <a:spcBef>
                <a:spcPts val="1200"/>
              </a:spcBef>
            </a:pPr>
            <a:r>
              <a:rPr lang="es-ES_tradnl" dirty="0"/>
              <a:t>Bolsones de baja cobertura</a:t>
            </a:r>
          </a:p>
          <a:p>
            <a:pPr>
              <a:spcBef>
                <a:spcPts val="1200"/>
              </a:spcBef>
            </a:pPr>
            <a:r>
              <a:rPr lang="es-ES_tradnl" dirty="0"/>
              <a:t>Prestaciones no cubiertas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09EC4B5-8211-DDD3-1C5E-CDED2F7B7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1767" y="2393949"/>
            <a:ext cx="3888000" cy="3482977"/>
          </a:xfrm>
        </p:spPr>
        <p:txBody>
          <a:bodyPr/>
          <a:lstStyle/>
          <a:p>
            <a:r>
              <a:rPr lang="es-ES_tradnl" dirty="0"/>
              <a:t>Desafíos políticos (consensos ya no necesariamente lo son)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ES_tradnl" dirty="0"/>
              <a:t>Legitimidad social de la seguridad social, sus principios y sus instituciones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ES_tradnl" dirty="0"/>
              <a:t>COVID-19 reafirmó valor de la seguridad social, pero pocas reformas quedaron al tiempo que se consolidó un individualismo </a:t>
            </a:r>
            <a:r>
              <a:rPr lang="es-ES_tradnl" dirty="0" err="1"/>
              <a:t>post-pandémico</a:t>
            </a:r>
            <a:endParaRPr lang="es-ES_tradnl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ES_tradnl" dirty="0"/>
              <a:t>Crisis de confianza en las instituciones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398514-6D2F-9A04-2132-92DE42FA3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DC7F798-A5E1-AB20-A84F-F1E490867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4</a:t>
            </a:fld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xmlns="" id="{29074BB8-D459-C81B-6A5C-48BA05DA6053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8812997" y="2143195"/>
            <a:ext cx="3131596" cy="44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1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71EADE-C463-E5F0-8605-7F9BD607E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Cumplir los objetivos son centrales para la legitimidad social de la seguridad social, pero también lo es la gestión diaria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5AAFD7-01B7-DD8B-DA69-553F36B6B3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538" y="2628457"/>
            <a:ext cx="11210924" cy="720000"/>
          </a:xfrm>
        </p:spPr>
        <p:txBody>
          <a:bodyPr/>
          <a:lstStyle/>
          <a:p>
            <a:pPr algn="ctr"/>
            <a:r>
              <a:rPr lang="es-ES_tradnl" dirty="0"/>
              <a:t>Instituciones deben mantenerse cercanas, eficientes, proactivas y rápidamente reactivas, transparentes, responsables para seguir siendo legítimas portadoras de la misión que les dio vida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010B5D9-3C59-5030-8587-4AF616316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0538" y="3892107"/>
            <a:ext cx="11210924" cy="1253406"/>
          </a:xfrm>
        </p:spPr>
        <p:txBody>
          <a:bodyPr/>
          <a:lstStyle/>
          <a:p>
            <a:pPr algn="ctr"/>
            <a:r>
              <a:rPr lang="es-ES_tradnl" dirty="0">
                <a:solidFill>
                  <a:schemeClr val="tx1"/>
                </a:solidFill>
              </a:rPr>
              <a:t>En contexto de cambio y desafíos persistente, este es un desafío organizacional en sí mismo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714055C-546E-BC32-6AF5-1353E8A6E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AFD65D-CABE-93CD-8D14-4B6FE96B1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695204A-966C-B021-4038-A57CB091B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5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BF6C6E73-7210-9D81-C652-88FD828FB4AA}"/>
              </a:ext>
            </a:extLst>
          </p:cNvPr>
          <p:cNvSpPr txBox="1">
            <a:spLocks/>
          </p:cNvSpPr>
          <p:nvPr/>
        </p:nvSpPr>
        <p:spPr>
          <a:xfrm>
            <a:off x="490538" y="5055637"/>
            <a:ext cx="11210924" cy="5436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E2DBE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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45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1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914400" rtl="0" eaLnBrk="1" latinLnBrk="0" hangingPunct="1">
              <a:lnSpc>
                <a:spcPct val="100000"/>
              </a:lnSpc>
              <a:spcBef>
                <a:spcPts val="45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Char char="u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dirty="0"/>
              <a:t>Instituciones (percibidas como) lejanas, ineficientes, lentas, corruptas, lejanas y/o permisivas al fraude pierden legitimidad y con ello, también los objetivos que persiguen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B78E958-B7A3-1C2C-F5CB-50D7692F431F}"/>
              </a:ext>
            </a:extLst>
          </p:cNvPr>
          <p:cNvCxnSpPr/>
          <p:nvPr/>
        </p:nvCxnSpPr>
        <p:spPr>
          <a:xfrm>
            <a:off x="797442" y="3242930"/>
            <a:ext cx="0" cy="18127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3661B697-02FC-C1FA-E454-A411CD02102F}"/>
              </a:ext>
            </a:extLst>
          </p:cNvPr>
          <p:cNvCxnSpPr/>
          <p:nvPr/>
        </p:nvCxnSpPr>
        <p:spPr>
          <a:xfrm>
            <a:off x="11316586" y="3242930"/>
            <a:ext cx="0" cy="18127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88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53BE7-CFD1-0BDF-F934-1297A6AA2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Para complejizar un poco más el desafío: </a:t>
            </a:r>
            <a:br>
              <a:rPr lang="es-ES_tradnl" dirty="0"/>
            </a:br>
            <a:r>
              <a:rPr lang="es-ES_tradnl" dirty="0"/>
              <a:t>Tensiones propias de la gestión de instituciones de seguridad social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4191FD-D10A-EA46-0FFB-5ECAFF8C8E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11210924" cy="3482976"/>
          </a:xfrm>
        </p:spPr>
        <p:txBody>
          <a:bodyPr/>
          <a:lstStyle/>
          <a:p>
            <a:pPr algn="ctr"/>
            <a:r>
              <a:rPr lang="es-ES_tradnl" dirty="0"/>
              <a:t>Simplificación… pero flexible a la heterogeneidad de nuestros colectivos</a:t>
            </a:r>
          </a:p>
          <a:p>
            <a:pPr algn="ctr"/>
            <a:r>
              <a:rPr lang="es-ES_tradnl" dirty="0">
                <a:solidFill>
                  <a:schemeClr val="tx1"/>
                </a:solidFill>
              </a:rPr>
              <a:t>Eficiencia económica… pero cobertura universal (en territorio, población)</a:t>
            </a:r>
          </a:p>
          <a:p>
            <a:pPr algn="ctr"/>
            <a:r>
              <a:rPr lang="es-ES_tradnl" dirty="0"/>
              <a:t>Autonomía, </a:t>
            </a:r>
            <a:r>
              <a:rPr lang="es-ES_tradnl" dirty="0" err="1"/>
              <a:t>autogobernanza</a:t>
            </a:r>
            <a:r>
              <a:rPr lang="es-ES_tradnl" dirty="0"/>
              <a:t> y </a:t>
            </a:r>
            <a:r>
              <a:rPr lang="es-ES_tradnl" dirty="0" err="1"/>
              <a:t>autofiscalización</a:t>
            </a:r>
            <a:endParaRPr lang="es-ES_tradnl" dirty="0"/>
          </a:p>
          <a:p>
            <a:r>
              <a:rPr lang="es-ES_tradnl" dirty="0">
                <a:solidFill>
                  <a:schemeClr val="tx1"/>
                </a:solidFill>
              </a:rPr>
              <a:t>Asimetrías de poder pueden erosionar la confianza si comienzan a tomar la forma de abusos de poder</a:t>
            </a:r>
          </a:p>
          <a:p>
            <a:pPr algn="ctr"/>
            <a:r>
              <a:rPr lang="es-ES_tradnl" dirty="0"/>
              <a:t>Escala trae beneficios, pero también tentaciones y posibilidad de errores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247A51C-35CC-9B48-6E14-1C807067B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51F4949-DDF4-3351-EEBE-A8FC4F1D8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193C398-F79F-FA3D-73DB-7E85F764288C}"/>
              </a:ext>
            </a:extLst>
          </p:cNvPr>
          <p:cNvSpPr txBox="1"/>
          <p:nvPr/>
        </p:nvSpPr>
        <p:spPr>
          <a:xfrm>
            <a:off x="329036" y="6127681"/>
            <a:ext cx="11533927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1E2DBE"/>
            </a:solidFill>
          </a:ln>
        </p:spPr>
        <p:txBody>
          <a:bodyPr wrap="none" rtlCol="0">
            <a:spAutoFit/>
          </a:bodyPr>
          <a:lstStyle/>
          <a:p>
            <a:r>
              <a:rPr lang="es-ES_tradnl" sz="2400" b="1" dirty="0"/>
              <a:t>Gobernanza, gestión clara, dinámica y transparente con rendición de cuentas</a:t>
            </a:r>
          </a:p>
        </p:txBody>
      </p:sp>
    </p:spTree>
    <p:extLst>
      <p:ext uri="{BB962C8B-B14F-4D97-AF65-F5344CB8AC3E}">
        <p14:creationId xmlns:p14="http://schemas.microsoft.com/office/powerpoint/2010/main" val="80951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xmlns="" id="{5DFD83A2-0EF5-FD2B-88AB-C7E58E376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¡Parece difícil!</a:t>
            </a:r>
            <a:br>
              <a:rPr lang="es-ES_tradnl" dirty="0"/>
            </a:br>
            <a:r>
              <a:rPr lang="es-ES_tradnl" dirty="0"/>
              <a:t>¿Qué podemos hacer?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722897-5C2F-4022-1839-4AF6C33D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ACA7A17-1871-471F-B94B-10BD9606F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3843177-81AF-8B0C-D77D-8366B882D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375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456C72-4D29-07D2-99D7-515B82C6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Adoptar gestión dinámica, de anticipación y mejora continua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D75B49-E139-542A-4E4F-7D06721373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_tradnl" dirty="0"/>
              <a:t>Gobernanza que promueva la rendición de cuentas, transparencia, contacto con usuarios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ES_tradnl" dirty="0"/>
              <a:t>Defender el </a:t>
            </a:r>
            <a:r>
              <a:rPr lang="es-ES_tradnl" dirty="0" err="1"/>
              <a:t>tripartismo</a:t>
            </a:r>
            <a:r>
              <a:rPr lang="es-ES_tradnl" dirty="0"/>
              <a:t> en la gobernanza y el diálogo con funcionarios</a:t>
            </a:r>
          </a:p>
          <a:p>
            <a:r>
              <a:rPr lang="es-ES_tradnl" dirty="0">
                <a:solidFill>
                  <a:schemeClr val="tx1"/>
                </a:solidFill>
              </a:rPr>
              <a:t>Departamentos de innovación</a:t>
            </a:r>
          </a:p>
          <a:p>
            <a:r>
              <a:rPr lang="es-ES_tradnl" dirty="0"/>
              <a:t>Nuevos perfiles ocupacionales</a:t>
            </a:r>
          </a:p>
          <a:p>
            <a:r>
              <a:rPr lang="es-ES_tradnl" dirty="0">
                <a:solidFill>
                  <a:schemeClr val="tx1"/>
                </a:solidFill>
              </a:rPr>
              <a:t>Moverse en el territorio acorde a las necesidades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E21CAAA-D1DA-2546-909A-899E06D67B8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_tradnl" dirty="0"/>
              <a:t>Pasar de una gestión basada en reclamos a una basada en calidad de atención (anticipar necesidades, obstáculos</a:t>
            </a:r>
          </a:p>
          <a:p>
            <a:r>
              <a:rPr lang="es-ES_tradnl" dirty="0">
                <a:solidFill>
                  <a:schemeClr val="tx1"/>
                </a:solidFill>
              </a:rPr>
              <a:t>Comunicar mejor</a:t>
            </a:r>
          </a:p>
          <a:p>
            <a:r>
              <a:rPr lang="es-ES_tradnl" dirty="0"/>
              <a:t>Procesos de gestión de crisis</a:t>
            </a:r>
          </a:p>
          <a:p>
            <a:r>
              <a:rPr lang="es-ES_tradnl" dirty="0">
                <a:solidFill>
                  <a:schemeClr val="tx1"/>
                </a:solidFill>
              </a:rPr>
              <a:t>Digitalizar, interoperabilidad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604066C-7409-758B-666B-5DFA81FB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B5DB61A-4614-7C9D-A1C8-9894EDF2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Impulsar la justicia social, promover el trabajo decente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7C114AF-A9F3-5D42-1051-B8D198D89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17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791B44-85EE-38CF-7CF6-C4F8E8795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</a:t>
            </a:r>
            <a:r>
              <a:rPr lang="en-GB" dirty="0" err="1"/>
              <a:t>Potenciales</a:t>
            </a:r>
            <a:r>
              <a:rPr lang="en-GB" dirty="0"/>
              <a:t>) </a:t>
            </a:r>
            <a:r>
              <a:rPr lang="en-GB" dirty="0" err="1"/>
              <a:t>oportunidades</a:t>
            </a:r>
            <a:r>
              <a:rPr lang="en-GB" dirty="0"/>
              <a:t> de TICs en la </a:t>
            </a:r>
            <a:r>
              <a:rPr lang="en-GB" dirty="0" err="1"/>
              <a:t>gestión</a:t>
            </a:r>
            <a:r>
              <a:rPr lang="en-GB" dirty="0"/>
              <a:t> de la </a:t>
            </a:r>
            <a:r>
              <a:rPr lang="en-GB" dirty="0" err="1"/>
              <a:t>seguridad</a:t>
            </a:r>
            <a:r>
              <a:rPr lang="en-GB" dirty="0"/>
              <a:t> social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462AC2-DED1-CF15-4E21-C5EB0D3288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538" y="2393949"/>
            <a:ext cx="5360400" cy="3482977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sz="1800" dirty="0" err="1"/>
              <a:t>Automatización</a:t>
            </a:r>
            <a:r>
              <a:rPr lang="en-GB" sz="1800" dirty="0"/>
              <a:t> (IA, </a:t>
            </a:r>
            <a:r>
              <a:rPr lang="en-GB" sz="1800" dirty="0" err="1"/>
              <a:t>robotización</a:t>
            </a:r>
            <a:r>
              <a:rPr lang="en-GB" sz="1800" dirty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sz="1800" dirty="0"/>
              <a:t>Big data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sz="1800" dirty="0" err="1"/>
              <a:t>Capacidad</a:t>
            </a:r>
            <a:r>
              <a:rPr lang="en-GB" sz="1800" dirty="0"/>
              <a:t> de </a:t>
            </a:r>
            <a:r>
              <a:rPr lang="en-GB" sz="1800" dirty="0" err="1"/>
              <a:t>procesamiento</a:t>
            </a:r>
            <a:r>
              <a:rPr lang="en-GB" sz="1800" dirty="0"/>
              <a:t> de </a:t>
            </a:r>
            <a:r>
              <a:rPr lang="en-GB" sz="1800" dirty="0" err="1"/>
              <a:t>datos</a:t>
            </a:r>
            <a:endParaRPr lang="en-GB" sz="1800" dirty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sz="1800" dirty="0" err="1"/>
              <a:t>Capacidad</a:t>
            </a:r>
            <a:r>
              <a:rPr lang="en-GB" sz="1800" dirty="0"/>
              <a:t> de </a:t>
            </a:r>
            <a:r>
              <a:rPr lang="en-GB" sz="1800" dirty="0" err="1"/>
              <a:t>integración</a:t>
            </a:r>
            <a:r>
              <a:rPr lang="en-GB" sz="1800" dirty="0"/>
              <a:t> de </a:t>
            </a:r>
            <a:r>
              <a:rPr lang="en-GB" sz="1800" dirty="0" err="1"/>
              <a:t>datos</a:t>
            </a:r>
            <a:r>
              <a:rPr lang="en-GB" sz="1800" dirty="0"/>
              <a:t> en </a:t>
            </a:r>
            <a:r>
              <a:rPr lang="en-GB" sz="1800" dirty="0" err="1"/>
              <a:t>tiempo</a:t>
            </a:r>
            <a:r>
              <a:rPr lang="en-GB" sz="1800" dirty="0"/>
              <a:t> real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sz="1800" dirty="0" err="1"/>
              <a:t>Perfiles</a:t>
            </a:r>
            <a:r>
              <a:rPr lang="en-GB" sz="1800" dirty="0"/>
              <a:t> </a:t>
            </a:r>
            <a:r>
              <a:rPr lang="en-GB" sz="1800" dirty="0" err="1"/>
              <a:t>biométricos</a:t>
            </a:r>
            <a:endParaRPr lang="en-GB" sz="1800" dirty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sz="1800" dirty="0" err="1"/>
              <a:t>Ataques</a:t>
            </a:r>
            <a:r>
              <a:rPr lang="en-GB" sz="1800" dirty="0"/>
              <a:t> </a:t>
            </a:r>
            <a:r>
              <a:rPr lang="en-GB" sz="1800" dirty="0" err="1"/>
              <a:t>informáticos</a:t>
            </a:r>
            <a:endParaRPr lang="en-GB" sz="1800" dirty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en-GB" dirty="0"/>
              <a:t>Comunicación</a:t>
            </a:r>
            <a:endParaRPr lang="en-GB" sz="1800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7CE8EAE-A559-4174-136E-D7175F3611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062" y="1932186"/>
            <a:ext cx="5360400" cy="348297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 err="1"/>
              <a:t>Recaudación</a:t>
            </a:r>
            <a:r>
              <a:rPr lang="en-GB" dirty="0"/>
              <a:t> y </a:t>
            </a:r>
            <a:r>
              <a:rPr lang="en-GB" dirty="0" err="1"/>
              <a:t>cobertura</a:t>
            </a:r>
            <a:r>
              <a:rPr lang="en-GB" dirty="0"/>
              <a:t> (</a:t>
            </a:r>
            <a:r>
              <a:rPr lang="en-GB" dirty="0" err="1"/>
              <a:t>nuevos</a:t>
            </a:r>
            <a:r>
              <a:rPr lang="en-GB" dirty="0"/>
              <a:t> </a:t>
            </a:r>
            <a:r>
              <a:rPr lang="en-GB" dirty="0" err="1"/>
              <a:t>afiliados</a:t>
            </a:r>
            <a:r>
              <a:rPr lang="en-GB" dirty="0"/>
              <a:t> y </a:t>
            </a:r>
            <a:r>
              <a:rPr lang="en-GB" dirty="0" err="1"/>
              <a:t>también</a:t>
            </a:r>
            <a:r>
              <a:rPr lang="en-GB" dirty="0"/>
              <a:t> </a:t>
            </a:r>
            <a:r>
              <a:rPr lang="en-GB" dirty="0" err="1"/>
              <a:t>acercar</a:t>
            </a:r>
            <a:r>
              <a:rPr lang="en-GB" dirty="0"/>
              <a:t> a </a:t>
            </a:r>
            <a:r>
              <a:rPr lang="en-GB" dirty="0" err="1"/>
              <a:t>quienes</a:t>
            </a:r>
            <a:r>
              <a:rPr lang="en-GB" dirty="0"/>
              <a:t> no </a:t>
            </a:r>
            <a:r>
              <a:rPr lang="en-GB" dirty="0" err="1"/>
              <a:t>cobran</a:t>
            </a:r>
            <a:r>
              <a:rPr lang="en-GB" dirty="0"/>
              <a:t> </a:t>
            </a:r>
            <a:r>
              <a:rPr lang="en-GB" dirty="0" err="1"/>
              <a:t>beneficios</a:t>
            </a:r>
            <a:r>
              <a:rPr lang="en-GB" dirty="0"/>
              <a:t>)</a:t>
            </a:r>
          </a:p>
          <a:p>
            <a:pPr>
              <a:spcBef>
                <a:spcPts val="600"/>
              </a:spcBef>
            </a:pPr>
            <a:r>
              <a:rPr lang="en-GB" dirty="0" err="1">
                <a:solidFill>
                  <a:schemeClr val="tx1"/>
                </a:solidFill>
              </a:rPr>
              <a:t>Inversión</a:t>
            </a:r>
            <a:r>
              <a:rPr lang="en-GB" dirty="0">
                <a:solidFill>
                  <a:schemeClr val="tx1"/>
                </a:solidFill>
              </a:rPr>
              <a:t> y </a:t>
            </a:r>
            <a:r>
              <a:rPr lang="en-GB" dirty="0" err="1">
                <a:solidFill>
                  <a:schemeClr val="tx1"/>
                </a:solidFill>
              </a:rPr>
              <a:t>gestión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flujos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financieros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/>
              <a:t>Control de </a:t>
            </a:r>
            <a:r>
              <a:rPr lang="en-GB" dirty="0" err="1"/>
              <a:t>aporte</a:t>
            </a:r>
            <a:endParaRPr lang="en-GB" dirty="0"/>
          </a:p>
          <a:p>
            <a:pPr>
              <a:spcBef>
                <a:spcPts val="600"/>
              </a:spcBef>
            </a:pPr>
            <a:r>
              <a:rPr lang="en-GB" dirty="0" err="1">
                <a:solidFill>
                  <a:schemeClr val="tx1"/>
                </a:solidFill>
              </a:rPr>
              <a:t>Detección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fraude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 err="1"/>
              <a:t>Auditoría</a:t>
            </a:r>
            <a:r>
              <a:rPr lang="en-GB" dirty="0"/>
              <a:t> interna</a:t>
            </a:r>
          </a:p>
          <a:p>
            <a:pPr>
              <a:spcBef>
                <a:spcPts val="600"/>
              </a:spcBef>
            </a:pPr>
            <a:r>
              <a:rPr lang="en-GB" dirty="0" err="1">
                <a:solidFill>
                  <a:schemeClr val="tx1"/>
                </a:solidFill>
              </a:rPr>
              <a:t>Atención</a:t>
            </a:r>
            <a:r>
              <a:rPr lang="en-GB" dirty="0">
                <a:solidFill>
                  <a:schemeClr val="tx1"/>
                </a:solidFill>
              </a:rPr>
              <a:t> a </a:t>
            </a:r>
            <a:r>
              <a:rPr lang="en-GB" dirty="0" err="1">
                <a:solidFill>
                  <a:schemeClr val="tx1"/>
                </a:solidFill>
              </a:rPr>
              <a:t>afiliados</a:t>
            </a:r>
            <a:r>
              <a:rPr lang="en-GB" dirty="0">
                <a:solidFill>
                  <a:schemeClr val="tx1"/>
                </a:solidFill>
              </a:rPr>
              <a:t> y </a:t>
            </a:r>
            <a:r>
              <a:rPr lang="en-GB" dirty="0" err="1">
                <a:solidFill>
                  <a:schemeClr val="tx1"/>
                </a:solidFill>
              </a:rPr>
              <a:t>simplificación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trámites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/>
              <a:t>Seguridad de la </a:t>
            </a:r>
            <a:r>
              <a:rPr lang="en-GB" dirty="0" err="1"/>
              <a:t>información</a:t>
            </a:r>
            <a:endParaRPr lang="en-GB" dirty="0"/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Pago de </a:t>
            </a:r>
            <a:r>
              <a:rPr lang="en-GB" dirty="0" err="1">
                <a:solidFill>
                  <a:schemeClr val="tx1"/>
                </a:solidFill>
              </a:rPr>
              <a:t>prestaciones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/>
              <a:t>Gestión y </a:t>
            </a:r>
            <a:r>
              <a:rPr lang="en-GB" dirty="0" err="1"/>
              <a:t>anticipación</a:t>
            </a:r>
            <a:r>
              <a:rPr lang="en-GB" dirty="0"/>
              <a:t> de </a:t>
            </a:r>
            <a:r>
              <a:rPr lang="en-GB" dirty="0" err="1"/>
              <a:t>riesgos</a:t>
            </a:r>
            <a:endParaRPr lang="en-GB" dirty="0"/>
          </a:p>
          <a:p>
            <a:pPr>
              <a:spcBef>
                <a:spcPts val="600"/>
              </a:spcBef>
            </a:pPr>
            <a:r>
              <a:rPr lang="en-GB" dirty="0" err="1">
                <a:solidFill>
                  <a:schemeClr val="tx1"/>
                </a:solidFill>
              </a:rPr>
              <a:t>Perfilamiento</a:t>
            </a:r>
            <a:r>
              <a:rPr lang="en-GB" dirty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usuarios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A455CA-13D0-9903-8D05-9FE1D148E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3A54A90-6F75-6CE6-61D0-D13B399C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4DC3F6E-97F5-D64A-51DB-2F51FE41E45F}"/>
              </a:ext>
            </a:extLst>
          </p:cNvPr>
          <p:cNvSpPr txBox="1"/>
          <p:nvPr/>
        </p:nvSpPr>
        <p:spPr>
          <a:xfrm>
            <a:off x="776430" y="6395831"/>
            <a:ext cx="996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 </a:t>
            </a:r>
            <a:r>
              <a:rPr lang="en-GB" dirty="0" err="1"/>
              <a:t>gestión</a:t>
            </a:r>
            <a:r>
              <a:rPr lang="en-GB" dirty="0"/>
              <a:t> de la </a:t>
            </a:r>
            <a:r>
              <a:rPr lang="en-GB" dirty="0" err="1"/>
              <a:t>información</a:t>
            </a:r>
            <a:r>
              <a:rPr lang="en-GB" dirty="0"/>
              <a:t> es un </a:t>
            </a:r>
            <a:r>
              <a:rPr lang="en-GB" dirty="0" err="1"/>
              <a:t>eje</a:t>
            </a:r>
            <a:r>
              <a:rPr lang="en-GB" dirty="0"/>
              <a:t> clave de la </a:t>
            </a:r>
            <a:r>
              <a:rPr lang="en-GB" dirty="0" err="1"/>
              <a:t>actividad</a:t>
            </a:r>
            <a:r>
              <a:rPr lang="en-GB" dirty="0"/>
              <a:t> de </a:t>
            </a:r>
            <a:r>
              <a:rPr lang="en-GB" dirty="0" err="1"/>
              <a:t>toda</a:t>
            </a:r>
            <a:r>
              <a:rPr lang="en-GB" dirty="0"/>
              <a:t> </a:t>
            </a:r>
            <a:r>
              <a:rPr lang="en-GB" dirty="0" err="1"/>
              <a:t>agencia</a:t>
            </a:r>
            <a:r>
              <a:rPr lang="en-GB" dirty="0"/>
              <a:t> de </a:t>
            </a:r>
            <a:r>
              <a:rPr lang="en-GB" dirty="0" err="1"/>
              <a:t>seguridad</a:t>
            </a:r>
            <a:r>
              <a:rPr lang="en-GB" dirty="0"/>
              <a:t> social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BDA4D95-265D-B0CC-CC85-817517237FA8}"/>
              </a:ext>
            </a:extLst>
          </p:cNvPr>
          <p:cNvSpPr txBox="1"/>
          <p:nvPr/>
        </p:nvSpPr>
        <p:spPr>
          <a:xfrm>
            <a:off x="2174720" y="4850029"/>
            <a:ext cx="3676217" cy="116955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err="1"/>
              <a:t>Registro</a:t>
            </a:r>
            <a:r>
              <a:rPr lang="en-GB" sz="1400" dirty="0"/>
              <a:t> civil 	Telecomunicaciones </a:t>
            </a:r>
            <a:br>
              <a:rPr lang="en-GB" sz="1400" dirty="0"/>
            </a:br>
            <a:r>
              <a:rPr lang="en-GB" sz="1400" dirty="0" err="1"/>
              <a:t>Migración</a:t>
            </a:r>
            <a:r>
              <a:rPr lang="en-GB" sz="1400" dirty="0"/>
              <a:t>		</a:t>
            </a:r>
            <a:r>
              <a:rPr lang="en-GB" sz="1400" dirty="0" err="1"/>
              <a:t>Bancos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err="1"/>
              <a:t>Tributación</a:t>
            </a:r>
            <a:r>
              <a:rPr lang="en-GB" sz="1400" dirty="0"/>
              <a:t>		</a:t>
            </a:r>
            <a:r>
              <a:rPr lang="es-419" sz="1400" dirty="0"/>
              <a:t>Unidades internas</a:t>
            </a:r>
          </a:p>
          <a:p>
            <a:r>
              <a:rPr lang="es-419" sz="1400" dirty="0"/>
              <a:t>Plataformas	Aduanas</a:t>
            </a:r>
          </a:p>
          <a:p>
            <a:r>
              <a:rPr lang="es-419" sz="1400" dirty="0"/>
              <a:t>Salud		Desarrollo Social</a:t>
            </a:r>
            <a:endParaRPr lang="en-GB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91040074-9965-6691-23DA-9C9A23E0567E}"/>
              </a:ext>
            </a:extLst>
          </p:cNvPr>
          <p:cNvCxnSpPr>
            <a:cxnSpLocks/>
          </p:cNvCxnSpPr>
          <p:nvPr/>
        </p:nvCxnSpPr>
        <p:spPr>
          <a:xfrm flipH="1">
            <a:off x="4012829" y="3551274"/>
            <a:ext cx="1" cy="12971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79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ILO 2020">
  <a:themeElements>
    <a:clrScheme name="ILO Jan 2020">
      <a:dk1>
        <a:srgbClr val="230050"/>
      </a:dk1>
      <a:lt1>
        <a:sysClr val="window" lastClr="FFFFFF"/>
      </a:lt1>
      <a:dk2>
        <a:srgbClr val="000000"/>
      </a:dk2>
      <a:lt2>
        <a:srgbClr val="F8FCFE"/>
      </a:lt2>
      <a:accent1>
        <a:srgbClr val="1E2DBE"/>
      </a:accent1>
      <a:accent2>
        <a:srgbClr val="FA3C4B"/>
      </a:accent2>
      <a:accent3>
        <a:srgbClr val="FFCD2D"/>
      </a:accent3>
      <a:accent4>
        <a:srgbClr val="960A55"/>
      </a:accent4>
      <a:accent5>
        <a:srgbClr val="05D2D2"/>
      </a:accent5>
      <a:accent6>
        <a:srgbClr val="8CE164"/>
      </a:accent6>
      <a:hlink>
        <a:srgbClr val="230050"/>
      </a:hlink>
      <a:folHlink>
        <a:srgbClr val="23005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A1C2288-CFEF-4F93-B5BB-5DDBEBB64353}" vid="{7F958106-6AC3-4891-A1B1-8705B12EFF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BD4C30DC395944933A5E7E9259EABF" ma:contentTypeVersion="3" ma:contentTypeDescription="Create a new document." ma:contentTypeScope="" ma:versionID="f87152ca58a72afac50e3aa0c1cd22c4">
  <xsd:schema xmlns:xsd="http://www.w3.org/2001/XMLSchema" xmlns:xs="http://www.w3.org/2001/XMLSchema" xmlns:p="http://schemas.microsoft.com/office/2006/metadata/properties" xmlns:ns2="58c0a5be-79f8-4b48-991d-533c9ad3e4c4" targetNamespace="http://schemas.microsoft.com/office/2006/metadata/properties" ma:root="true" ma:fieldsID="211e9159bf9a797804c8a7e05e0b8a7e" ns2:_="">
    <xsd:import namespace="58c0a5be-79f8-4b48-991d-533c9ad3e4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0a5be-79f8-4b48-991d-533c9ad3e4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0E82FE-1571-4C70-B351-FD45943AC0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c0a5be-79f8-4b48-991d-533c9ad3e4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F2064A-4C25-4439-8847-C66618806473}">
  <ds:schemaRefs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58c0a5be-79f8-4b48-991d-533c9ad3e4c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B6A86B9-FA4B-43A6-A4DC-7ABF54E26D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ILO Presentation_SP</Template>
  <TotalTime>0</TotalTime>
  <Words>1057</Words>
  <Application>Microsoft Office PowerPoint</Application>
  <PresentationFormat>Panorámica</PresentationFormat>
  <Paragraphs>141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 3</vt:lpstr>
      <vt:lpstr>ILO 2020</vt:lpstr>
      <vt:lpstr>Gestión: Una base para resguardar el derecho a la seguridad social</vt:lpstr>
      <vt:lpstr>La seguridad social es, ante todo, un derecho humano…</vt:lpstr>
      <vt:lpstr>Derecho está operativizado en el Convenio 102* y la Recomendación 202</vt:lpstr>
      <vt:lpstr>Principios vigentes, aunque frágiles, si no se adapta a un contexto desafiante.</vt:lpstr>
      <vt:lpstr>Cumplir los objetivos son centrales para la legitimidad social de la seguridad social, pero también lo es la gestión diaria</vt:lpstr>
      <vt:lpstr>Para complejizar un poco más el desafío:  Tensiones propias de la gestión de instituciones de seguridad social</vt:lpstr>
      <vt:lpstr>¡Parece difícil! ¿Qué podemos hacer?</vt:lpstr>
      <vt:lpstr>Adoptar gestión dinámica, de anticipación y mejora continua</vt:lpstr>
      <vt:lpstr>(Potenciales) oportunidades de TICs en la gestión de la seguridad social</vt:lpstr>
      <vt:lpstr>(Potenciales) oportunidades de TICs en la gestión de la seguridad social</vt:lpstr>
      <vt:lpstr>El por qué (adoptar cambios en TICs) siempre antes del qué (cambio adoptar)</vt:lpstr>
      <vt:lpstr>¿Desafío? Sin duda.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Gestión: Una base para resguardar el derecho a la seguridad social</dc:title>
  <dc:creator>Montt, Guillermo</dc:creator>
  <cp:lastModifiedBy>María Inés Abiega González</cp:lastModifiedBy>
  <cp:revision>3</cp:revision>
  <dcterms:created xsi:type="dcterms:W3CDTF">2025-12-03T14:05:16Z</dcterms:created>
  <dcterms:modified xsi:type="dcterms:W3CDTF">2025-12-11T18:26:29Z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0x010100D9BD4C30DC395944933A5E7E9259EABF</vt:lpwstr>
  </property>
</Properties>
</file>