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0" r:id="rId4"/>
    <p:sldId id="263" r:id="rId5"/>
    <p:sldId id="257" r:id="rId6"/>
    <p:sldId id="265" r:id="rId7"/>
    <p:sldId id="261" r:id="rId8"/>
    <p:sldId id="258" r:id="rId9"/>
    <p:sldId id="266" r:id="rId10"/>
  </p:sldIdLst>
  <p:sldSz cx="12192000" cy="6858000"/>
  <p:notesSz cx="6797675" cy="9926638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ia Goyenola Salveraglio" initials="PGS" lastIdx="1" clrIdx="0">
    <p:extLst>
      <p:ext uri="{19B8F6BF-5375-455C-9EA6-DF929625EA0E}">
        <p15:presenceInfo xmlns:p15="http://schemas.microsoft.com/office/powerpoint/2012/main" userId="S-1-5-21-8915387-1779005913-176895030-357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ptos Narrow" panose="020B0004020202020204" pitchFamily="34" charset="0"/>
                <a:ea typeface="+mn-ea"/>
                <a:cs typeface="+mn-cs"/>
              </a:defRPr>
            </a:pPr>
            <a:r>
              <a:rPr lang="es-UY" b="1" dirty="0">
                <a:solidFill>
                  <a:schemeClr val="accent1">
                    <a:lumMod val="75000"/>
                  </a:schemeClr>
                </a:solidFill>
              </a:rPr>
              <a:t>Cantidad de altas de jubilación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ptos Narrow" panose="020B0004020202020204" pitchFamily="34" charset="0"/>
              <a:ea typeface="+mn-ea"/>
              <a:cs typeface="+mn-cs"/>
            </a:defRPr>
          </a:pPr>
          <a:endParaRPr lang="es-UY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ED7D31"/>
              </a:solidFill>
              <a:round/>
            </a:ln>
            <a:effectLst/>
          </c:spPr>
          <c:marker>
            <c:symbol val="none"/>
          </c:marker>
          <c:cat>
            <c:strRef>
              <c:f>'AÑO MOVIL'!$G$8:$G$17</c:f>
              <c:strCache>
                <c:ptCount val="10"/>
                <c:pt idx="0">
                  <c:v>Nov.15-Oct.16</c:v>
                </c:pt>
                <c:pt idx="1">
                  <c:v>Nov.16-Oct.17</c:v>
                </c:pt>
                <c:pt idx="2">
                  <c:v>Nov.17-Oct.18</c:v>
                </c:pt>
                <c:pt idx="3">
                  <c:v>Nov.18-Oct.19</c:v>
                </c:pt>
                <c:pt idx="4">
                  <c:v>Nov.19-Oct.20</c:v>
                </c:pt>
                <c:pt idx="5">
                  <c:v>Nov.20-Oct.21</c:v>
                </c:pt>
                <c:pt idx="6">
                  <c:v>Nov.21-Oct.22</c:v>
                </c:pt>
                <c:pt idx="7">
                  <c:v>Nov.22-Oct.23</c:v>
                </c:pt>
                <c:pt idx="8">
                  <c:v>Nov.23-Oct.24</c:v>
                </c:pt>
                <c:pt idx="9">
                  <c:v>Nov.24-Oct.25</c:v>
                </c:pt>
              </c:strCache>
            </c:strRef>
          </c:cat>
          <c:val>
            <c:numRef>
              <c:f>'AÑO MOVIL'!$H$8:$H$17</c:f>
              <c:numCache>
                <c:formatCode>#,##0</c:formatCode>
                <c:ptCount val="10"/>
                <c:pt idx="0">
                  <c:v>30103</c:v>
                </c:pt>
                <c:pt idx="1">
                  <c:v>27735</c:v>
                </c:pt>
                <c:pt idx="2">
                  <c:v>28517</c:v>
                </c:pt>
                <c:pt idx="3">
                  <c:v>31379</c:v>
                </c:pt>
                <c:pt idx="4">
                  <c:v>28806</c:v>
                </c:pt>
                <c:pt idx="5">
                  <c:v>26003</c:v>
                </c:pt>
                <c:pt idx="6">
                  <c:v>29437</c:v>
                </c:pt>
                <c:pt idx="7">
                  <c:v>29421</c:v>
                </c:pt>
                <c:pt idx="8">
                  <c:v>31330</c:v>
                </c:pt>
                <c:pt idx="9">
                  <c:v>37473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34E-4994-9412-3A6AE9AD9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74964144"/>
        <c:axId val="574966864"/>
      </c:lineChart>
      <c:catAx>
        <c:axId val="574964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ptos Narrow" panose="020B0004020202020204" pitchFamily="34" charset="0"/>
                <a:ea typeface="+mn-ea"/>
                <a:cs typeface="+mn-cs"/>
              </a:defRPr>
            </a:pPr>
            <a:endParaRPr lang="es-UY"/>
          </a:p>
        </c:txPr>
        <c:crossAx val="574966864"/>
        <c:crosses val="autoZero"/>
        <c:auto val="1"/>
        <c:lblAlgn val="ctr"/>
        <c:lblOffset val="100"/>
        <c:noMultiLvlLbl val="0"/>
      </c:catAx>
      <c:valAx>
        <c:axId val="574966864"/>
        <c:scaling>
          <c:orientation val="minMax"/>
          <c:min val="2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accent1">
                    <a:lumMod val="75000"/>
                  </a:schemeClr>
                </a:solidFill>
                <a:latin typeface="Aptos Narrow" panose="020B0004020202020204" pitchFamily="34" charset="0"/>
                <a:ea typeface="+mn-ea"/>
                <a:cs typeface="+mn-cs"/>
              </a:defRPr>
            </a:pPr>
            <a:endParaRPr lang="es-UY"/>
          </a:p>
        </c:txPr>
        <c:crossAx val="574964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>
          <a:latin typeface="Aptos Narrow" panose="020B0004020202020204" pitchFamily="34" charset="0"/>
        </a:defRPr>
      </a:pPr>
      <a:endParaRPr lang="es-UY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UY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82323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59497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194808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6095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32268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955399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92160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99267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0666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28089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02602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FCB20-3C70-4936-B691-07B08B7B9B2C}" type="datetimeFigureOut">
              <a:rPr lang="es-UY" smtClean="0"/>
              <a:t>11/12/2025</a:t>
            </a:fld>
            <a:endParaRPr lang="es-UY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DEAC8-7E6E-4682-A9E9-1AC479C1F5A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7371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51488" y="1760310"/>
            <a:ext cx="778151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AVANCES EN LA MEJORA DE LA GESTIÓN Y SU IMPACTO EN EL ACCESO A DERECHOS</a:t>
            </a:r>
            <a:endParaRPr lang="es-UY" sz="3400" b="1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51488" y="3929145"/>
            <a:ext cx="583894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34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Jimena Pardo – Presidenta del BPS</a:t>
            </a:r>
          </a:p>
          <a:p>
            <a:pPr lvl="0"/>
            <a:r>
              <a:rPr lang="es-ES" sz="34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11 de diciembre 2025</a:t>
            </a:r>
            <a:endParaRPr lang="es-UY" sz="3400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018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9470D51E-F2E1-4952-8332-3539094D893D}"/>
              </a:ext>
            </a:extLst>
          </p:cNvPr>
          <p:cNvSpPr/>
          <p:nvPr/>
        </p:nvSpPr>
        <p:spPr>
          <a:xfrm>
            <a:off x="105675" y="565948"/>
            <a:ext cx="995730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Reducción significativa del atraso en los trámites de prestaciones</a:t>
            </a:r>
          </a:p>
          <a:p>
            <a:endParaRPr lang="es-ES" sz="1000" b="1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r>
              <a:rPr lang="es-ES" sz="2000" dirty="0">
                <a:latin typeface="Arial Narrow" panose="020B0606020202030204" pitchFamily="34" charset="0"/>
              </a:rPr>
              <a:t>Cantidad de trámites a noviembre*: 19.200 </a:t>
            </a:r>
            <a:r>
              <a:rPr lang="es-ES" sz="2400" b="1" dirty="0">
                <a:latin typeface="Arial Narrow" panose="020B0606020202030204" pitchFamily="34" charset="0"/>
              </a:rPr>
              <a:t>(67% menos que en mayo).</a:t>
            </a: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xmlns="" id="{A9002F2E-0BF0-426D-8917-82D6424A8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04907"/>
              </p:ext>
            </p:extLst>
          </p:nvPr>
        </p:nvGraphicFramePr>
        <p:xfrm>
          <a:off x="277816" y="4261896"/>
          <a:ext cx="4806512" cy="1889413"/>
        </p:xfrm>
        <a:graphic>
          <a:graphicData uri="http://schemas.openxmlformats.org/drawingml/2006/table">
            <a:tbl>
              <a:tblPr/>
              <a:tblGrid>
                <a:gridCol w="1683637">
                  <a:extLst>
                    <a:ext uri="{9D8B030D-6E8A-4147-A177-3AD203B41FA5}">
                      <a16:colId xmlns:a16="http://schemas.microsoft.com/office/drawing/2014/main" xmlns="" val="515066981"/>
                    </a:ext>
                  </a:extLst>
                </a:gridCol>
                <a:gridCol w="1082912">
                  <a:extLst>
                    <a:ext uri="{9D8B030D-6E8A-4147-A177-3AD203B41FA5}">
                      <a16:colId xmlns:a16="http://schemas.microsoft.com/office/drawing/2014/main" xmlns="" val="2206502956"/>
                    </a:ext>
                  </a:extLst>
                </a:gridCol>
                <a:gridCol w="1293189">
                  <a:extLst>
                    <a:ext uri="{9D8B030D-6E8A-4147-A177-3AD203B41FA5}">
                      <a16:colId xmlns:a16="http://schemas.microsoft.com/office/drawing/2014/main" xmlns="" val="4209486904"/>
                    </a:ext>
                  </a:extLst>
                </a:gridCol>
                <a:gridCol w="746774">
                  <a:extLst>
                    <a:ext uri="{9D8B030D-6E8A-4147-A177-3AD203B41FA5}">
                      <a16:colId xmlns:a16="http://schemas.microsoft.com/office/drawing/2014/main" xmlns="" val="2194257699"/>
                    </a:ext>
                  </a:extLst>
                </a:gridCol>
              </a:tblGrid>
              <a:tr h="541292">
                <a:tc>
                  <a:txBody>
                    <a:bodyPr/>
                    <a:lstStyle/>
                    <a:p>
                      <a:pPr algn="ctr" fontAlgn="ctr"/>
                      <a:endParaRPr lang="es-UY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31 de mayo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30 de noviembre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Caída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45152915"/>
                  </a:ext>
                </a:extLst>
              </a:tr>
              <a:tr h="265539"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0 a 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13.897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   11.564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-17%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77609195"/>
                  </a:ext>
                </a:extLst>
              </a:tr>
              <a:tr h="265539"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91 a 180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9.175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     7.753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-15%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3079573"/>
                  </a:ext>
                </a:extLst>
              </a:tr>
              <a:tr h="265539"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181 a 365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16.529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     8.979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-46%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6385934"/>
                  </a:ext>
                </a:extLst>
              </a:tr>
              <a:tr h="275752"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Más de 365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18.502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   16.326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-12%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3312389"/>
                  </a:ext>
                </a:extLst>
              </a:tr>
              <a:tr h="275752"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Total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58.103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   44.622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Narrow" panose="020B0606020202030204" pitchFamily="34" charset="0"/>
                        </a:rPr>
                        <a:t>-23%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07637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AF3A1374-20C3-4DB2-8B51-E1CBDB16A1DD}"/>
              </a:ext>
            </a:extLst>
          </p:cNvPr>
          <p:cNvSpPr txBox="1"/>
          <p:nvPr/>
        </p:nvSpPr>
        <p:spPr>
          <a:xfrm>
            <a:off x="399448" y="3270413"/>
            <a:ext cx="5787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Arial Narrow" panose="020B0606020202030204" pitchFamily="34" charset="0"/>
              </a:rPr>
              <a:t>*sin considerar nuevos trámites ingresados desde mayo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0CECD861-BA12-4B93-816A-AC237FA218B0}"/>
              </a:ext>
            </a:extLst>
          </p:cNvPr>
          <p:cNvSpPr/>
          <p:nvPr/>
        </p:nvSpPr>
        <p:spPr>
          <a:xfrm>
            <a:off x="172811" y="3619077"/>
            <a:ext cx="99573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latin typeface="Arial Narrow" panose="020B0606020202030204" pitchFamily="34" charset="0"/>
              </a:rPr>
              <a:t>Considerando los nuevos trámites ingresados: 44.600 </a:t>
            </a:r>
            <a:r>
              <a:rPr lang="es-ES" sz="2400" b="1" dirty="0">
                <a:latin typeface="Arial Narrow" panose="020B0606020202030204" pitchFamily="34" charset="0"/>
              </a:rPr>
              <a:t>(23% menos que en mayo).</a:t>
            </a:r>
            <a:endParaRPr lang="es-ES" sz="2400" dirty="0">
              <a:latin typeface="Arial Narrow" panose="020B0606020202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xmlns="" id="{D53F5210-9010-4C2E-BB68-A3727936A0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374889"/>
              </p:ext>
            </p:extLst>
          </p:nvPr>
        </p:nvGraphicFramePr>
        <p:xfrm>
          <a:off x="308008" y="1691426"/>
          <a:ext cx="4746129" cy="1623060"/>
        </p:xfrm>
        <a:graphic>
          <a:graphicData uri="http://schemas.openxmlformats.org/drawingml/2006/table">
            <a:tbl>
              <a:tblPr/>
              <a:tblGrid>
                <a:gridCol w="1703672">
                  <a:extLst>
                    <a:ext uri="{9D8B030D-6E8A-4147-A177-3AD203B41FA5}">
                      <a16:colId xmlns:a16="http://schemas.microsoft.com/office/drawing/2014/main" xmlns="" val="2446166485"/>
                    </a:ext>
                  </a:extLst>
                </a:gridCol>
                <a:gridCol w="1022465">
                  <a:extLst>
                    <a:ext uri="{9D8B030D-6E8A-4147-A177-3AD203B41FA5}">
                      <a16:colId xmlns:a16="http://schemas.microsoft.com/office/drawing/2014/main" xmlns="" val="2423939559"/>
                    </a:ext>
                  </a:extLst>
                </a:gridCol>
                <a:gridCol w="1338350">
                  <a:extLst>
                    <a:ext uri="{9D8B030D-6E8A-4147-A177-3AD203B41FA5}">
                      <a16:colId xmlns:a16="http://schemas.microsoft.com/office/drawing/2014/main" xmlns="" val="667205609"/>
                    </a:ext>
                  </a:extLst>
                </a:gridCol>
                <a:gridCol w="681642">
                  <a:extLst>
                    <a:ext uri="{9D8B030D-6E8A-4147-A177-3AD203B41FA5}">
                      <a16:colId xmlns:a16="http://schemas.microsoft.com/office/drawing/2014/main" xmlns="" val="2513359154"/>
                    </a:ext>
                  </a:extLst>
                </a:gridCol>
              </a:tblGrid>
              <a:tr h="464820"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31 de mayo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30 de noviembre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Caída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766594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0 a 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13.897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-100%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523419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91 a 180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9.175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-100%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523763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181 a 365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16.529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6.011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-64%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25831793"/>
                  </a:ext>
                </a:extLst>
              </a:tr>
              <a:tr h="2362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Más de 365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18.502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13.240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-28%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38530339"/>
                  </a:ext>
                </a:extLst>
              </a:tr>
              <a:tr h="2362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Total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58.103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19.251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UY" sz="14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Narrow" panose="020B0606020202030204" pitchFamily="34" charset="0"/>
                        </a:rPr>
                        <a:t>-67%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2131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102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40A9485C-2FE8-49DF-8F00-BD8EB371283C}"/>
              </a:ext>
            </a:extLst>
          </p:cNvPr>
          <p:cNvSpPr txBox="1"/>
          <p:nvPr/>
        </p:nvSpPr>
        <p:spPr>
          <a:xfrm>
            <a:off x="507514" y="316122"/>
            <a:ext cx="9617388" cy="6217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Mejoras en los tiempos de atención y la calidad del servicio </a:t>
            </a:r>
          </a:p>
          <a:p>
            <a:pPr marL="285750" indent="-285750">
              <a:spcBef>
                <a:spcPts val="1200"/>
              </a:spcBef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s-ES" sz="2000" b="1" dirty="0">
                <a:latin typeface="Arial Narrow" panose="020B0606020202030204" pitchFamily="34" charset="0"/>
              </a:rPr>
              <a:t>Aumento </a:t>
            </a:r>
            <a:r>
              <a:rPr lang="es-ES" sz="1800" dirty="0">
                <a:latin typeface="Arial Narrow" panose="020B0606020202030204" pitchFamily="34" charset="0"/>
              </a:rPr>
              <a:t>de los casos resueltos </a:t>
            </a:r>
            <a:r>
              <a:rPr lang="es-ES" sz="2000" b="1" dirty="0">
                <a:latin typeface="Arial Narrow" panose="020B0606020202030204" pitchFamily="34" charset="0"/>
              </a:rPr>
              <a:t>en menos de 30 días </a:t>
            </a:r>
            <a:r>
              <a:rPr lang="es-ES" sz="2000" dirty="0">
                <a:latin typeface="Arial Narrow" panose="020B0606020202030204" pitchFamily="34" charset="0"/>
              </a:rPr>
              <a:t>en la evaluación médica de la incapacidad </a:t>
            </a:r>
            <a:r>
              <a:rPr lang="es-ES" sz="2000" b="1" dirty="0">
                <a:latin typeface="Arial Narrow" panose="020B0606020202030204" pitchFamily="34" charset="0"/>
              </a:rPr>
              <a:t>(de 14% a 28%)</a:t>
            </a:r>
          </a:p>
          <a:p>
            <a:pPr marL="285750" indent="-285750">
              <a:spcBef>
                <a:spcPts val="1200"/>
              </a:spcBef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s-ES" sz="2000" b="1" dirty="0">
                <a:latin typeface="Arial Narrow" panose="020B0606020202030204" pitchFamily="34" charset="0"/>
              </a:rPr>
              <a:t>Jubilación al momento </a:t>
            </a:r>
            <a:r>
              <a:rPr lang="es-ES" sz="1800" dirty="0">
                <a:latin typeface="Arial Narrow" panose="020B0606020202030204" pitchFamily="34" charset="0"/>
              </a:rPr>
              <a:t>de la solicitud: </a:t>
            </a:r>
            <a:r>
              <a:rPr lang="es-ES" sz="2000" b="1" dirty="0">
                <a:latin typeface="Arial Narrow" panose="020B0606020202030204" pitchFamily="34" charset="0"/>
              </a:rPr>
              <a:t>400 por mes </a:t>
            </a:r>
            <a:r>
              <a:rPr lang="es-ES" sz="1800" dirty="0">
                <a:latin typeface="Arial Narrow" panose="020B0606020202030204" pitchFamily="34" charset="0"/>
              </a:rPr>
              <a:t>(promedio julio-noviembre), en noviembre fueron el </a:t>
            </a:r>
            <a:r>
              <a:rPr lang="es-ES" sz="2000" b="1" dirty="0">
                <a:latin typeface="Arial Narrow" panose="020B0606020202030204" pitchFamily="34" charset="0"/>
              </a:rPr>
              <a:t>16% de las que se solicitaron</a:t>
            </a:r>
          </a:p>
          <a:p>
            <a:pPr marL="285750" indent="-285750">
              <a:spcBef>
                <a:spcPts val="1200"/>
              </a:spcBef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s-ES" sz="2000" b="1" dirty="0">
                <a:latin typeface="Arial Narrow" panose="020B0606020202030204" pitchFamily="34" charset="0"/>
              </a:rPr>
              <a:t>Trámites que insumen menos tiempo: de 50 a 15 minutos: </a:t>
            </a:r>
            <a:r>
              <a:rPr lang="es-ES" sz="2000" dirty="0">
                <a:latin typeface="Arial Narrow" panose="020B0606020202030204" pitchFamily="34" charset="0"/>
              </a:rPr>
              <a:t>implementado a partir del 20/10 para Reconocimiento de Servicios y desde el 24/11 para Jubilación común. </a:t>
            </a:r>
          </a:p>
          <a:p>
            <a:r>
              <a:rPr lang="es-ES" sz="2000" dirty="0">
                <a:latin typeface="Arial Narrow" panose="020B0606020202030204" pitchFamily="34" charset="0"/>
              </a:rPr>
              <a:t>     En un mes, se hicieron </a:t>
            </a:r>
            <a:r>
              <a:rPr lang="es-ES" sz="2000" b="1" dirty="0">
                <a:latin typeface="Arial Narrow" panose="020B0606020202030204" pitchFamily="34" charset="0"/>
              </a:rPr>
              <a:t>894 reconocimientos y 187 jubilaciones</a:t>
            </a:r>
          </a:p>
          <a:p>
            <a:pPr marL="342900" indent="-342900">
              <a:spcBef>
                <a:spcPts val="1200"/>
              </a:spcBef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s-ES" sz="2000" b="1" dirty="0">
                <a:latin typeface="Arial Narrow" panose="020B0606020202030204" pitchFamily="34" charset="0"/>
              </a:rPr>
              <a:t>Nuevo servicio de asesoramiento telefónico sobre trámite personal: </a:t>
            </a:r>
            <a:r>
              <a:rPr lang="es-ES" sz="2000" dirty="0">
                <a:latin typeface="Arial Narrow" panose="020B0606020202030204" pitchFamily="34" charset="0"/>
              </a:rPr>
              <a:t>desde que se implementó el 21/7, </a:t>
            </a:r>
            <a:r>
              <a:rPr lang="es-ES" sz="2000" b="1" dirty="0">
                <a:latin typeface="Arial Narrow" panose="020B0606020202030204" pitchFamily="34" charset="0"/>
              </a:rPr>
              <a:t>5.277 personas no tuvieron que venir</a:t>
            </a:r>
            <a:r>
              <a:rPr lang="es-ES" sz="2000" dirty="0">
                <a:latin typeface="Arial Narrow" panose="020B0606020202030204" pitchFamily="34" charset="0"/>
              </a:rPr>
              <a:t> </a:t>
            </a:r>
          </a:p>
          <a:p>
            <a:pPr marL="342900" indent="-342900">
              <a:spcBef>
                <a:spcPts val="1200"/>
              </a:spcBef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s-ES" sz="2000" b="1" dirty="0">
                <a:latin typeface="Arial Narrow" panose="020B0606020202030204" pitchFamily="34" charset="0"/>
              </a:rPr>
              <a:t>Nuevo servicio de atención de reclamos: 567 casos </a:t>
            </a:r>
            <a:r>
              <a:rPr lang="es-ES" sz="2000" dirty="0">
                <a:latin typeface="Arial Narrow" panose="020B0606020202030204" pitchFamily="34" charset="0"/>
              </a:rPr>
              <a:t>trabajados, </a:t>
            </a:r>
            <a:r>
              <a:rPr lang="es-ES" sz="2000" b="1" dirty="0">
                <a:latin typeface="Arial Narrow" panose="020B0606020202030204" pitchFamily="34" charset="0"/>
              </a:rPr>
              <a:t>208 personas ya jubiladas</a:t>
            </a:r>
            <a:r>
              <a:rPr lang="es-ES" sz="2000" dirty="0">
                <a:latin typeface="Arial Narrow" panose="020B0606020202030204" pitchFamily="34" charset="0"/>
              </a:rPr>
              <a:t>, desde que se implementó el 21/7</a:t>
            </a:r>
          </a:p>
          <a:p>
            <a:pPr marL="342900" indent="-342900">
              <a:spcBef>
                <a:spcPts val="1200"/>
              </a:spcBef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s-ES" sz="2000" b="1" dirty="0">
                <a:latin typeface="Arial Narrow" panose="020B0606020202030204" pitchFamily="34" charset="0"/>
              </a:rPr>
              <a:t>Nuevo trámite para jubilación estimada: </a:t>
            </a:r>
            <a:r>
              <a:rPr lang="es-ES" sz="2000" dirty="0">
                <a:latin typeface="Arial Narrow" panose="020B0606020202030204" pitchFamily="34" charset="0"/>
              </a:rPr>
              <a:t>se elimina el trámite “jubilación sin cese”, se implementa cálculo proyectado para todas las personas que hacen la solicitud a partir del 14/11. </a:t>
            </a:r>
          </a:p>
          <a:p>
            <a:pPr>
              <a:buClr>
                <a:srgbClr val="0070C0"/>
              </a:buClr>
            </a:pPr>
            <a:r>
              <a:rPr lang="es-ES" sz="2000" dirty="0">
                <a:latin typeface="Arial Narrow" panose="020B0606020202030204" pitchFamily="34" charset="0"/>
              </a:rPr>
              <a:t>      A la fecha, </a:t>
            </a:r>
            <a:r>
              <a:rPr lang="es-ES" sz="2000" b="1" dirty="0">
                <a:latin typeface="Arial Narrow" panose="020B0606020202030204" pitchFamily="34" charset="0"/>
              </a:rPr>
              <a:t>410 casos con cálculo comunicado. </a:t>
            </a:r>
          </a:p>
          <a:p>
            <a:pPr>
              <a:spcBef>
                <a:spcPts val="1200"/>
              </a:spcBef>
            </a:pPr>
            <a:endParaRPr lang="es-ES" sz="20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101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DA1AFBC0-ED48-4CF3-B89E-7A49192EB656}"/>
              </a:ext>
            </a:extLst>
          </p:cNvPr>
          <p:cNvSpPr txBox="1"/>
          <p:nvPr/>
        </p:nvSpPr>
        <p:spPr>
          <a:xfrm>
            <a:off x="442479" y="509471"/>
            <a:ext cx="108889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Más personas accedieron a su jubilación </a:t>
            </a:r>
          </a:p>
          <a:p>
            <a:endParaRPr lang="es-ES" sz="2000" b="1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xmlns="" id="{0BCDDD33-6001-4DB7-ABE3-69B7DBB9E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465277"/>
              </p:ext>
            </p:extLst>
          </p:nvPr>
        </p:nvGraphicFramePr>
        <p:xfrm>
          <a:off x="6603526" y="2706783"/>
          <a:ext cx="545777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380">
                  <a:extLst>
                    <a:ext uri="{9D8B030D-6E8A-4147-A177-3AD203B41FA5}">
                      <a16:colId xmlns:a16="http://schemas.microsoft.com/office/drawing/2014/main" xmlns="" val="3795877312"/>
                    </a:ext>
                  </a:extLst>
                </a:gridCol>
                <a:gridCol w="2124636">
                  <a:extLst>
                    <a:ext uri="{9D8B030D-6E8A-4147-A177-3AD203B41FA5}">
                      <a16:colId xmlns:a16="http://schemas.microsoft.com/office/drawing/2014/main" xmlns="" val="860781378"/>
                    </a:ext>
                  </a:extLst>
                </a:gridCol>
                <a:gridCol w="1276754">
                  <a:extLst>
                    <a:ext uri="{9D8B030D-6E8A-4147-A177-3AD203B41FA5}">
                      <a16:colId xmlns:a16="http://schemas.microsoft.com/office/drawing/2014/main" xmlns="" val="33588475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UY" dirty="0"/>
                        <a:t>Altas de jubilación </a:t>
                      </a:r>
                    </a:p>
                    <a:p>
                      <a:pPr algn="ctr"/>
                      <a:r>
                        <a:rPr lang="es-UY" dirty="0"/>
                        <a:t>enero-octubre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dirty="0"/>
                        <a:t>Altas de jubilación </a:t>
                      </a:r>
                    </a:p>
                    <a:p>
                      <a:pPr algn="ctr"/>
                      <a:r>
                        <a:rPr lang="es-UY" dirty="0"/>
                        <a:t>enero-octubre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UY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0086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UY" dirty="0"/>
                        <a:t>26.476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dirty="0"/>
                        <a:t>31.871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UY" sz="2400" b="1" dirty="0">
                          <a:solidFill>
                            <a:srgbClr val="FF0000"/>
                          </a:solidFill>
                        </a:rPr>
                        <a:t>+ 5.395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54831985"/>
                  </a:ext>
                </a:extLst>
              </a:tr>
            </a:tbl>
          </a:graphicData>
        </a:graphic>
      </p:graphicFrame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xmlns="" id="{735E24CE-5E16-4BE0-AC5F-148AFC3F73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497650"/>
              </p:ext>
            </p:extLst>
          </p:nvPr>
        </p:nvGraphicFramePr>
        <p:xfrm>
          <a:off x="601172" y="1546547"/>
          <a:ext cx="5710519" cy="401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175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725247" y="1473817"/>
            <a:ext cx="102841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Se implementó la Ley 20.365*: AFAM embarazos y nacimientos múltiples</a:t>
            </a:r>
          </a:p>
          <a:p>
            <a:r>
              <a:rPr lang="es-ES" sz="2000" dirty="0">
                <a:latin typeface="Arial Narrow" panose="020B0606020202030204" pitchFamily="34" charset="0"/>
              </a:rPr>
              <a:t>Hay</a:t>
            </a:r>
            <a:r>
              <a:rPr lang="es-ES" sz="2800" dirty="0">
                <a:latin typeface="Arial Narrow" panose="020B0606020202030204" pitchFamily="34" charset="0"/>
              </a:rPr>
              <a:t> </a:t>
            </a:r>
            <a:r>
              <a:rPr lang="es-ES" sz="2400" b="1" dirty="0">
                <a:latin typeface="Arial Narrow" panose="020B0606020202030204" pitchFamily="34" charset="0"/>
              </a:rPr>
              <a:t>7.461 niños y niñas </a:t>
            </a:r>
            <a:r>
              <a:rPr lang="es-ES" sz="2400" dirty="0">
                <a:latin typeface="Arial Narrow" panose="020B0606020202030204" pitchFamily="34" charset="0"/>
              </a:rPr>
              <a:t>cobrando este beneficio.</a:t>
            </a:r>
            <a:endParaRPr lang="es-ES" sz="2800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412DBC26-E0B4-4027-BBC6-595B628A7E70}"/>
              </a:ext>
            </a:extLst>
          </p:cNvPr>
          <p:cNvSpPr txBox="1"/>
          <p:nvPr/>
        </p:nvSpPr>
        <p:spPr>
          <a:xfrm>
            <a:off x="530874" y="6181409"/>
            <a:ext cx="5253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/>
              <a:t>* Ley vigente desde el 01/08/2024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DC572496-C4E0-435A-ABA5-7B3BA68B9E33}"/>
              </a:ext>
            </a:extLst>
          </p:cNvPr>
          <p:cNvSpPr/>
          <p:nvPr/>
        </p:nvSpPr>
        <p:spPr>
          <a:xfrm>
            <a:off x="797414" y="3080766"/>
            <a:ext cx="91540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Se implementó la Ley 20.212**: canasta de alimentos </a:t>
            </a:r>
            <a:r>
              <a:rPr lang="es-ES" sz="2800" b="1" dirty="0" err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aproteicos</a:t>
            </a:r>
            <a:endParaRPr lang="es-ES" sz="2800" b="1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62 pacientes del </a:t>
            </a:r>
            <a:r>
              <a:rPr lang="es-ES" sz="2400" b="1" dirty="0" err="1">
                <a:latin typeface="Arial Narrow" panose="020B0606020202030204" pitchFamily="34" charset="0"/>
                <a:cs typeface="Arial Narrow" panose="020B0606020202030204" pitchFamily="34" charset="0"/>
              </a:rPr>
              <a:t>CRENADECER</a:t>
            </a:r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 y beneficiarios </a:t>
            </a:r>
            <a:r>
              <a:rPr lang="es-ES" sz="2000" dirty="0">
                <a:latin typeface="Arial Narrow" panose="020B0606020202030204" pitchFamily="34" charset="0"/>
                <a:cs typeface="Arial Narrow" panose="020B0606020202030204" pitchFamily="34" charset="0"/>
              </a:rPr>
              <a:t>reciben esta canasta para ampliar su apoyo nutricional</a:t>
            </a:r>
            <a:endParaRPr lang="es-ES" sz="2400" b="1" dirty="0">
              <a:latin typeface="Arial Narrow" panose="020B060602020203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D878022F-46C8-458A-ACE9-6594071F69CE}"/>
              </a:ext>
            </a:extLst>
          </p:cNvPr>
          <p:cNvSpPr txBox="1"/>
          <p:nvPr/>
        </p:nvSpPr>
        <p:spPr>
          <a:xfrm>
            <a:off x="456059" y="6458408"/>
            <a:ext cx="5253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/>
              <a:t>** Ley vigente desde el 01/01/2024</a:t>
            </a:r>
          </a:p>
        </p:txBody>
      </p:sp>
    </p:spTree>
    <p:extLst>
      <p:ext uri="{BB962C8B-B14F-4D97-AF65-F5344CB8AC3E}">
        <p14:creationId xmlns:p14="http://schemas.microsoft.com/office/powerpoint/2010/main" val="53802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67058" y="1334010"/>
            <a:ext cx="875065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Se retomó la Operación Milagro </a:t>
            </a:r>
          </a:p>
          <a:p>
            <a:r>
              <a:rPr lang="es-ES" sz="2000" dirty="0">
                <a:latin typeface="Arial Narrow" panose="020B0606020202030204" pitchFamily="34" charset="0"/>
                <a:cs typeface="Arial Narrow" panose="020B0606020202030204" pitchFamily="34" charset="0"/>
              </a:rPr>
              <a:t>Casi </a:t>
            </a:r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930.000 consultas</a:t>
            </a:r>
            <a:r>
              <a:rPr lang="es-ES" sz="2400" dirty="0">
                <a:latin typeface="Arial Narrow" panose="020B0606020202030204" pitchFamily="34" charset="0"/>
                <a:cs typeface="Arial Narrow" panose="020B0606020202030204" pitchFamily="34" charset="0"/>
              </a:rPr>
              <a:t>, </a:t>
            </a:r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220.000 pesquisas y 120.000 cirugías.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67058" y="2704916"/>
            <a:ext cx="94618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Se aseguró la continuidad del Programa Ibirapitá </a:t>
            </a:r>
          </a:p>
          <a:p>
            <a:r>
              <a:rPr lang="es-ES" sz="2000" dirty="0">
                <a:latin typeface="Arial Narrow" panose="020B0606020202030204" pitchFamily="34" charset="0"/>
              </a:rPr>
              <a:t>Firma de un </a:t>
            </a:r>
            <a:r>
              <a:rPr lang="es-ES" sz="2400" b="1" dirty="0">
                <a:latin typeface="Arial Narrow" panose="020B0606020202030204" pitchFamily="34" charset="0"/>
              </a:rPr>
              <a:t>convenio con INMAYORES (MIDES) </a:t>
            </a:r>
            <a:r>
              <a:rPr lang="es-ES" sz="2000" dirty="0">
                <a:latin typeface="Arial Narrow" panose="020B0606020202030204" pitchFamily="34" charset="0"/>
              </a:rPr>
              <a:t>que dota de mecanismos para contratación de personal y coordinación interinstitucional. </a:t>
            </a:r>
          </a:p>
          <a:p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Desde 2015, </a:t>
            </a:r>
            <a:r>
              <a:rPr lang="es-ES" sz="2000" dirty="0">
                <a:latin typeface="Arial Narrow" panose="020B0606020202030204" pitchFamily="34" charset="0"/>
                <a:cs typeface="Arial Narrow" panose="020B0606020202030204" pitchFamily="34" charset="0"/>
              </a:rPr>
              <a:t>lleva entregadas más de </a:t>
            </a:r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282.600 </a:t>
            </a:r>
            <a:r>
              <a:rPr lang="es-ES" sz="2400" b="1" dirty="0" err="1">
                <a:latin typeface="Arial Narrow" panose="020B0606020202030204" pitchFamily="34" charset="0"/>
                <a:cs typeface="Arial Narrow" panose="020B0606020202030204" pitchFamily="34" charset="0"/>
              </a:rPr>
              <a:t>tablets</a:t>
            </a:r>
            <a:r>
              <a:rPr lang="es-ES" sz="2400" dirty="0">
                <a:latin typeface="Arial Narrow" panose="020B0606020202030204" pitchFamily="34" charset="0"/>
                <a:cs typeface="Arial Narrow" panose="020B0606020202030204" pitchFamily="34" charset="0"/>
              </a:rPr>
              <a:t>, </a:t>
            </a:r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77.000 celulares </a:t>
            </a:r>
            <a:r>
              <a:rPr lang="es-ES" sz="2400" dirty="0">
                <a:latin typeface="Arial Narrow" panose="020B0606020202030204" pitchFamily="34" charset="0"/>
                <a:cs typeface="Arial Narrow" panose="020B0606020202030204" pitchFamily="34" charset="0"/>
              </a:rPr>
              <a:t>y hay </a:t>
            </a:r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211.800 planes de internet activos</a:t>
            </a:r>
            <a:r>
              <a:rPr lang="es-ES" sz="20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. </a:t>
            </a:r>
            <a:r>
              <a:rPr lang="es-ES" sz="2000" dirty="0">
                <a:latin typeface="Arial Narrow" panose="020B0606020202030204" pitchFamily="34" charset="0"/>
                <a:cs typeface="Arial Narrow" panose="020B0606020202030204" pitchFamily="34" charset="0"/>
              </a:rPr>
              <a:t>Brinda talleres y actividades en todo el país</a:t>
            </a:r>
            <a:r>
              <a:rPr lang="es-ES" sz="2400" dirty="0">
                <a:latin typeface="Arial Narrow" panose="020B0606020202030204" pitchFamily="34" charset="0"/>
                <a:cs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346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7047953-FE88-4A5D-9A19-B9DDB5A6064C}"/>
              </a:ext>
            </a:extLst>
          </p:cNvPr>
          <p:cNvSpPr txBox="1"/>
          <p:nvPr/>
        </p:nvSpPr>
        <p:spPr>
          <a:xfrm>
            <a:off x="848166" y="3687519"/>
            <a:ext cx="906918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Se implementó el pago de un Bono de apoyo escolar </a:t>
            </a:r>
          </a:p>
          <a:p>
            <a:r>
              <a:rPr lang="es-UY" sz="2000" dirty="0">
                <a:latin typeface="Arial Narrow" panose="020B0606020202030204" pitchFamily="34" charset="0"/>
              </a:rPr>
              <a:t>Más </a:t>
            </a:r>
            <a:r>
              <a:rPr lang="es-UY" sz="2400" dirty="0">
                <a:latin typeface="Arial Narrow" panose="020B0606020202030204" pitchFamily="34" charset="0"/>
              </a:rPr>
              <a:t>de </a:t>
            </a:r>
            <a:r>
              <a:rPr lang="es-UY" sz="2400" b="1" dirty="0">
                <a:latin typeface="Arial Narrow" panose="020B0606020202030204" pitchFamily="34" charset="0"/>
              </a:rPr>
              <a:t>114.000 niños y niñas </a:t>
            </a:r>
            <a:r>
              <a:rPr lang="es-UY" sz="2000" dirty="0">
                <a:latin typeface="Arial Narrow" panose="020B0606020202030204" pitchFamily="34" charset="0"/>
              </a:rPr>
              <a:t>que asisten a escuelas públicas en contextos socioeconómicos vulnerables recibieron un</a:t>
            </a:r>
            <a:r>
              <a:rPr lang="es-UY" b="1" dirty="0">
                <a:latin typeface="Arial Narrow" panose="020B0606020202030204" pitchFamily="34" charset="0"/>
              </a:rPr>
              <a:t> </a:t>
            </a:r>
            <a:r>
              <a:rPr lang="es-UY" sz="2400" b="1" dirty="0">
                <a:latin typeface="Arial Narrow" panose="020B0606020202030204" pitchFamily="34" charset="0"/>
              </a:rPr>
              <a:t>bono de</a:t>
            </a:r>
            <a:r>
              <a:rPr lang="es-UY" b="1" dirty="0">
                <a:latin typeface="Arial Narrow" panose="020B0606020202030204" pitchFamily="34" charset="0"/>
              </a:rPr>
              <a:t> </a:t>
            </a:r>
            <a:r>
              <a:rPr lang="es-UY" sz="2400" b="1" dirty="0">
                <a:latin typeface="Arial Narrow" panose="020B0606020202030204" pitchFamily="34" charset="0"/>
              </a:rPr>
              <a:t>$ 2.500 </a:t>
            </a:r>
            <a:r>
              <a:rPr lang="es-UY" sz="2000" dirty="0">
                <a:latin typeface="Arial Narrow" panose="020B0606020202030204" pitchFamily="34" charset="0"/>
              </a:rPr>
              <a:t>en julio</a:t>
            </a:r>
            <a:r>
              <a:rPr lang="es-UY" b="1" dirty="0">
                <a:latin typeface="Arial Narrow" panose="020B0606020202030204" pitchFamily="34" charset="0"/>
              </a:rPr>
              <a:t>. </a:t>
            </a:r>
            <a:endParaRPr lang="es-UY" sz="2400" b="1" dirty="0">
              <a:latin typeface="Arial Narrow" panose="020B060602020203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5850C2A3-E5CF-4D2F-9640-F03954BB3D69}"/>
              </a:ext>
            </a:extLst>
          </p:cNvPr>
          <p:cNvSpPr/>
          <p:nvPr/>
        </p:nvSpPr>
        <p:spPr>
          <a:xfrm>
            <a:off x="848166" y="1089966"/>
            <a:ext cx="939083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Se implementó el pago de un aumento adicional del 3% a los pasivos que cobran la pasividad mínima como único ingreso</a:t>
            </a:r>
          </a:p>
          <a:p>
            <a:r>
              <a:rPr lang="es-UY" sz="2400" b="1" dirty="0">
                <a:latin typeface="Arial Narrow" panose="020B0606020202030204" pitchFamily="34" charset="0"/>
              </a:rPr>
              <a:t>115.158 personas: 104.801 jubiladas y 10.357 pensionistas. </a:t>
            </a:r>
            <a:r>
              <a:rPr lang="es-UY" sz="2000" dirty="0">
                <a:latin typeface="Arial Narrow" panose="020B0606020202030204" pitchFamily="34" charset="0"/>
              </a:rPr>
              <a:t>Este aumento no se descontará como en años anteriores.</a:t>
            </a:r>
          </a:p>
          <a:p>
            <a:r>
              <a:rPr lang="es-UY" sz="2000" dirty="0">
                <a:latin typeface="Arial Narrow" panose="020B0606020202030204" pitchFamily="34" charset="0"/>
              </a:rPr>
              <a:t>Abarca tanto a beneficiarios de BPS, como de Servicios de Retiro Militar y Policial. </a:t>
            </a:r>
          </a:p>
          <a:p>
            <a:endParaRPr lang="es-UY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391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49730" y="2654955"/>
            <a:ext cx="1088450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Se firmó un nuevo convenio con </a:t>
            </a:r>
            <a:r>
              <a:rPr lang="es-ES" sz="2800" b="1" dirty="0" err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INEFOP</a:t>
            </a:r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 (MTSS)</a:t>
            </a:r>
          </a:p>
          <a:p>
            <a:r>
              <a:rPr lang="es-ES" sz="2400" b="1" dirty="0">
                <a:latin typeface="Arial Narrow" panose="020B0606020202030204" pitchFamily="34" charset="0"/>
              </a:rPr>
              <a:t>72 centros </a:t>
            </a:r>
            <a:r>
              <a:rPr lang="es-ES" sz="2000" dirty="0">
                <a:latin typeface="Arial Narrow" panose="020B0606020202030204" pitchFamily="34" charset="0"/>
                <a:cs typeface="Arial Narrow" panose="020B0606020202030204" pitchFamily="34" charset="0"/>
              </a:rPr>
              <a:t>con convenio con BPS. Más de </a:t>
            </a:r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200 trabajadores y trabajadoras</a:t>
            </a:r>
            <a:r>
              <a:rPr lang="es-ES" sz="2400" b="1" dirty="0">
                <a:latin typeface="Arial Narrow" panose="020B0606020202030204" pitchFamily="34" charset="0"/>
              </a:rPr>
              <a:t> de hogares de personas mayores del Interior </a:t>
            </a:r>
            <a:r>
              <a:rPr lang="es-ES" sz="2000" dirty="0">
                <a:latin typeface="Arial Narrow" panose="020B0606020202030204" pitchFamily="34" charset="0"/>
              </a:rPr>
              <a:t>se capacitarán en</a:t>
            </a:r>
            <a:r>
              <a:rPr lang="es-ES" sz="2000" b="1" dirty="0">
                <a:latin typeface="Arial Narrow" panose="020B0606020202030204" pitchFamily="34" charset="0"/>
              </a:rPr>
              <a:t> </a:t>
            </a:r>
            <a:r>
              <a:rPr lang="es-ES" sz="2400" b="1" dirty="0">
                <a:latin typeface="Arial Narrow" panose="020B0606020202030204" pitchFamily="34" charset="0"/>
              </a:rPr>
              <a:t>cuidados y gestión</a:t>
            </a:r>
            <a:r>
              <a:rPr lang="es-ES" sz="2400" dirty="0">
                <a:latin typeface="Arial Narrow" panose="020B0606020202030204" pitchFamily="34" charset="0"/>
              </a:rPr>
              <a:t> </a:t>
            </a:r>
            <a:r>
              <a:rPr lang="es-ES" sz="2000" dirty="0">
                <a:latin typeface="Arial Narrow" panose="020B0606020202030204" pitchFamily="34" charset="0"/>
              </a:rPr>
              <a:t>para profesionalizar el sector y por un </a:t>
            </a:r>
            <a:r>
              <a:rPr lang="es-ES" sz="2400" b="1" dirty="0">
                <a:latin typeface="Arial Narrow" panose="020B0606020202030204" pitchFamily="34" charset="0"/>
              </a:rPr>
              <a:t>envejecimiento digno.</a:t>
            </a:r>
            <a:endParaRPr lang="es-UY" sz="2400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63E6D009-FDAE-4C31-8EA9-700DE8032135}"/>
              </a:ext>
            </a:extLst>
          </p:cNvPr>
          <p:cNvSpPr/>
          <p:nvPr/>
        </p:nvSpPr>
        <p:spPr>
          <a:xfrm>
            <a:off x="653747" y="4546739"/>
            <a:ext cx="108845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Se firmó un nuevo convenio con MTSS para optimizar recursos</a:t>
            </a:r>
          </a:p>
          <a:p>
            <a:r>
              <a:rPr lang="es-ES" sz="2000" dirty="0">
                <a:latin typeface="Arial Narrow" panose="020B0606020202030204" pitchFamily="34" charset="0"/>
              </a:rPr>
              <a:t>Más de </a:t>
            </a:r>
            <a:r>
              <a:rPr lang="es-ES" sz="2400" b="1" dirty="0">
                <a:latin typeface="Arial Narrow" panose="020B0606020202030204" pitchFamily="34" charset="0"/>
              </a:rPr>
              <a:t>20 localidades del interior </a:t>
            </a:r>
            <a:r>
              <a:rPr lang="es-ES" sz="2000" dirty="0">
                <a:latin typeface="Arial Narrow" panose="020B0606020202030204" pitchFamily="34" charset="0"/>
                <a:cs typeface="Arial Narrow" panose="020B0606020202030204" pitchFamily="34" charset="0"/>
              </a:rPr>
              <a:t>donde se ampliará la cobertura compartiendo locales.</a:t>
            </a:r>
          </a:p>
          <a:p>
            <a:r>
              <a:rPr lang="es-ES" sz="2000" dirty="0">
                <a:latin typeface="Arial Narrow" panose="020B0606020202030204" pitchFamily="34" charset="0"/>
                <a:cs typeface="Arial Narrow" panose="020B0606020202030204" pitchFamily="34" charset="0"/>
              </a:rPr>
              <a:t>Ya aprobados: </a:t>
            </a:r>
            <a:r>
              <a:rPr lang="es-ES" sz="2000" dirty="0" err="1">
                <a:latin typeface="Arial Narrow" panose="020B0606020202030204" pitchFamily="34" charset="0"/>
                <a:cs typeface="Arial Narrow" panose="020B0606020202030204" pitchFamily="34" charset="0"/>
              </a:rPr>
              <a:t>Casupá</a:t>
            </a:r>
            <a:r>
              <a:rPr lang="es-ES" sz="2000" dirty="0">
                <a:latin typeface="Arial Narrow" panose="020B0606020202030204" pitchFamily="34" charset="0"/>
                <a:cs typeface="Arial Narrow" panose="020B0606020202030204" pitchFamily="34" charset="0"/>
              </a:rPr>
              <a:t>, Vergara, Vichadero,  Cardona, Guichón y Young. </a:t>
            </a:r>
          </a:p>
          <a:p>
            <a:endParaRPr lang="es-UY" sz="2400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6E03530C-2DE1-4154-9AA7-92D3435634A6}"/>
              </a:ext>
            </a:extLst>
          </p:cNvPr>
          <p:cNvSpPr/>
          <p:nvPr/>
        </p:nvSpPr>
        <p:spPr>
          <a:xfrm>
            <a:off x="749730" y="886283"/>
            <a:ext cx="8867191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Se colaboró con la revinculación educativa </a:t>
            </a:r>
          </a:p>
          <a:p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2.246 niños, niñas y jóvenes </a:t>
            </a:r>
            <a:r>
              <a:rPr lang="es-ES" sz="2000" dirty="0">
                <a:latin typeface="Arial Narrow" panose="020B0606020202030204" pitchFamily="34" charset="0"/>
              </a:rPr>
              <a:t>volvieron al sistema educativo a partir de esta estrategia interinstitucional. Ninguno de ellos corría peligro de ser suspendido en diciembre de este año por inasistencias. </a:t>
            </a:r>
          </a:p>
        </p:txBody>
      </p:sp>
    </p:spTree>
    <p:extLst>
      <p:ext uri="{BB962C8B-B14F-4D97-AF65-F5344CB8AC3E}">
        <p14:creationId xmlns:p14="http://schemas.microsoft.com/office/powerpoint/2010/main" val="2418438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6E03530C-2DE1-4154-9AA7-92D3435634A6}"/>
              </a:ext>
            </a:extLst>
          </p:cNvPr>
          <p:cNvSpPr/>
          <p:nvPr/>
        </p:nvSpPr>
        <p:spPr>
          <a:xfrm>
            <a:off x="749730" y="886283"/>
            <a:ext cx="886719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Trabajaremos para que toda persona que realice un trámite en BPS reciba una respuesta, en un tiempo razonable, en forma más empática</a:t>
            </a:r>
          </a:p>
          <a:p>
            <a:endParaRPr lang="es-ES" sz="800" b="1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>
              <a:spcBef>
                <a:spcPts val="600"/>
              </a:spcBef>
            </a:pPr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Plan Estratégico 2026-2030</a:t>
            </a:r>
          </a:p>
          <a:p>
            <a:pPr>
              <a:spcBef>
                <a:spcPts val="600"/>
              </a:spcBef>
            </a:pPr>
            <a:r>
              <a:rPr lang="es-ES" sz="2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Presupuesto 2026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F6C5EFB2-19B7-4AE6-9EF6-4B8908C5C7F2}"/>
              </a:ext>
            </a:extLst>
          </p:cNvPr>
          <p:cNvSpPr txBox="1"/>
          <p:nvPr/>
        </p:nvSpPr>
        <p:spPr>
          <a:xfrm>
            <a:off x="749730" y="3286940"/>
            <a:ext cx="993289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ES" sz="2000" dirty="0">
                <a:latin typeface="Arial Narrow" panose="020B0606020202030204" pitchFamily="34" charset="0"/>
              </a:rPr>
              <a:t>Los avances alcanzados muestran que cuando el Estado se organiza, simplifica y se acerca, </a:t>
            </a:r>
            <a:r>
              <a:rPr lang="es-ES" sz="2400" b="1" dirty="0">
                <a:latin typeface="Arial Narrow" panose="020B0606020202030204" pitchFamily="34" charset="0"/>
              </a:rPr>
              <a:t>los derechos </a:t>
            </a:r>
            <a:r>
              <a:rPr lang="es-ES" sz="2000" dirty="0">
                <a:latin typeface="Arial Narrow" panose="020B0606020202030204" pitchFamily="34" charset="0"/>
              </a:rPr>
              <a:t>se vuelven </a:t>
            </a:r>
            <a:r>
              <a:rPr lang="es-ES" sz="2400" b="1" dirty="0">
                <a:latin typeface="Arial Narrow" panose="020B0606020202030204" pitchFamily="34" charset="0"/>
              </a:rPr>
              <a:t>más</a:t>
            </a:r>
            <a:r>
              <a:rPr lang="es-ES" sz="2000" dirty="0">
                <a:latin typeface="Arial Narrow" panose="020B0606020202030204" pitchFamily="34" charset="0"/>
              </a:rPr>
              <a:t> </a:t>
            </a:r>
            <a:r>
              <a:rPr lang="es-ES" sz="2400" b="1" dirty="0">
                <a:latin typeface="Arial Narrow" panose="020B0606020202030204" pitchFamily="34" charset="0"/>
              </a:rPr>
              <a:t>accesibles para quienes más los necesitan. </a:t>
            </a:r>
          </a:p>
          <a:p>
            <a:pPr algn="just">
              <a:spcAft>
                <a:spcPts val="600"/>
              </a:spcAft>
            </a:pPr>
            <a:endParaRPr lang="es-ES" sz="800" dirty="0">
              <a:latin typeface="Arial Narrow" panose="020B0606020202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ES" sz="2000" dirty="0">
                <a:latin typeface="Arial Narrow" panose="020B0606020202030204" pitchFamily="34" charset="0"/>
              </a:rPr>
              <a:t>Este proceso de mejora continua </a:t>
            </a:r>
            <a:r>
              <a:rPr lang="es-ES" sz="2400" b="1" dirty="0">
                <a:latin typeface="Arial Narrow" panose="020B0606020202030204" pitchFamily="34" charset="0"/>
              </a:rPr>
              <a:t>reafirma el compromiso del BPS </a:t>
            </a:r>
            <a:r>
              <a:rPr lang="es-ES" sz="2000" dirty="0">
                <a:latin typeface="Arial Narrow" panose="020B0606020202030204" pitchFamily="34" charset="0"/>
              </a:rPr>
              <a:t>con una gestión más humana, ágil y transparente, orientada a acompañar a las personas en cada etapa de su vida.</a:t>
            </a:r>
            <a:endParaRPr lang="es-UY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3219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818</Words>
  <Application>Microsoft Office PowerPoint</Application>
  <PresentationFormat>Panorámica</PresentationFormat>
  <Paragraphs>103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Aptos Narrow</vt:lpstr>
      <vt:lpstr>Arial</vt:lpstr>
      <vt:lpstr>Arial Narrow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Patricia Goyenola Salveraglio</dc:creator>
  <cp:lastModifiedBy>María Inés Abiega González</cp:lastModifiedBy>
  <cp:revision>26</cp:revision>
  <cp:lastPrinted>2025-12-11T11:11:01Z</cp:lastPrinted>
  <dcterms:created xsi:type="dcterms:W3CDTF">2025-10-15T14:42:14Z</dcterms:created>
  <dcterms:modified xsi:type="dcterms:W3CDTF">2025-12-11T18:27:25Z</dcterms:modified>
</cp:coreProperties>
</file>